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2" r:id="rId2"/>
  </p:sldMasterIdLst>
  <p:notesMasterIdLst>
    <p:notesMasterId r:id="rId11"/>
  </p:notesMasterIdLst>
  <p:sldIdLst>
    <p:sldId id="278" r:id="rId3"/>
    <p:sldId id="309" r:id="rId4"/>
    <p:sldId id="310" r:id="rId5"/>
    <p:sldId id="291" r:id="rId6"/>
    <p:sldId id="313" r:id="rId7"/>
    <p:sldId id="306" r:id="rId8"/>
    <p:sldId id="316" r:id="rId9"/>
    <p:sldId id="307" r:id="rId10"/>
  </p:sldIdLst>
  <p:sldSz cx="13439775" cy="7559675"/>
  <p:notesSz cx="6858000" cy="9144000"/>
  <p:embeddedFontLst>
    <p:embeddedFont>
      <p:font typeface="Akrobat Black" charset="-52"/>
      <p:bold r:id="rId12"/>
    </p:embeddedFont>
    <p:embeddedFont>
      <p:font typeface="Calibri" pitchFamily="34" charset="0"/>
      <p:regular r:id="rId13"/>
      <p:bold r:id="rId14"/>
      <p:italic r:id="rId15"/>
      <p:boldItalic r:id="rId16"/>
    </p:embeddedFont>
    <p:embeddedFont>
      <p:font typeface="Akrobat" charset="-52"/>
      <p:regular r:id="rId17"/>
      <p:bold r:id="rId18"/>
    </p:embeddedFont>
    <p:embeddedFont>
      <p:font typeface="Arial Unicode MS" pitchFamily="34" charset="-128"/>
      <p:regular r:id="rId19"/>
    </p:embeddedFont>
    <p:embeddedFont>
      <p:font typeface="Calibri Light" pitchFamily="34" charset="0"/>
      <p:regular r:id="rId20"/>
      <p:italic r:id="rId21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381" userDrawn="1">
          <p15:clr>
            <a:srgbClr val="A4A3A4"/>
          </p15:clr>
        </p15:guide>
        <p15:guide id="2" pos="423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7C464A"/>
    <a:srgbClr val="57111C"/>
    <a:srgbClr val="B85410"/>
    <a:srgbClr val="EAE2D3"/>
    <a:srgbClr val="DCCFB8"/>
    <a:srgbClr val="5B9BD5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9194" autoAdjust="0"/>
  </p:normalViewPr>
  <p:slideViewPr>
    <p:cSldViewPr snapToGrid="0" showGuides="1">
      <p:cViewPr varScale="1">
        <p:scale>
          <a:sx n="61" d="100"/>
          <a:sy n="61" d="100"/>
        </p:scale>
        <p:origin x="-552" y="-84"/>
      </p:cViewPr>
      <p:guideLst>
        <p:guide orient="horz" pos="2381"/>
        <p:guide pos="423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font" Target="fonts/font10.fntdata"/><Relationship Id="rId7" Type="http://schemas.openxmlformats.org/officeDocument/2006/relationships/slide" Target="slides/slide5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font" Target="fonts/font4.fntdata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3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1F48FD-5F10-4A0C-925B-E09658F27704}" type="datetimeFigureOut">
              <a:rPr lang="ru-RU" smtClean="0"/>
              <a:pPr/>
              <a:t>24.03.2025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0C6787-76D8-4812-8385-1A0791C786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980856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telemost.yandex.ru/j/5485178619726122:53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C6787-76D8-4812-8385-1A0791C78626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Ссылка:  </a:t>
            </a:r>
            <a:r>
              <a:rPr lang="ru-R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https://telemost.yandex.ru/j/5485178619726122:53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C6787-76D8-4812-8385-1A0791C78626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7984" y="1237198"/>
            <a:ext cx="11423809" cy="2631887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9973" y="3970581"/>
            <a:ext cx="10079831" cy="1825171"/>
          </a:xfrm>
        </p:spPr>
        <p:txBody>
          <a:bodyPr/>
          <a:lstStyle>
            <a:lvl1pPr marL="0" indent="0" algn="ctr">
              <a:buNone/>
              <a:defRPr sz="1984"/>
            </a:lvl1pPr>
            <a:lvl2pPr marL="377967" indent="0" algn="ctr">
              <a:buNone/>
              <a:defRPr sz="1653"/>
            </a:lvl2pPr>
            <a:lvl3pPr marL="755934" indent="0" algn="ctr">
              <a:buNone/>
              <a:defRPr sz="1488"/>
            </a:lvl3pPr>
            <a:lvl4pPr marL="1133902" indent="0" algn="ctr">
              <a:buNone/>
              <a:defRPr sz="1323"/>
            </a:lvl4pPr>
            <a:lvl5pPr marL="1511869" indent="0" algn="ctr">
              <a:buNone/>
              <a:defRPr sz="1323"/>
            </a:lvl5pPr>
            <a:lvl6pPr marL="1889836" indent="0" algn="ctr">
              <a:buNone/>
              <a:defRPr sz="1323"/>
            </a:lvl6pPr>
            <a:lvl7pPr marL="2267803" indent="0" algn="ctr">
              <a:buNone/>
              <a:defRPr sz="1323"/>
            </a:lvl7pPr>
            <a:lvl8pPr marL="2645771" indent="0" algn="ctr">
              <a:buNone/>
              <a:defRPr sz="1323"/>
            </a:lvl8pPr>
            <a:lvl9pPr marL="3023738" indent="0" algn="ctr">
              <a:buNone/>
              <a:defRPr sz="1323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pPr/>
              <a:t>24.03.2025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26474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pPr/>
              <a:t>24.03.2025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11344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17841" y="402484"/>
            <a:ext cx="2897952" cy="64064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23986" y="402484"/>
            <a:ext cx="8525858" cy="64064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pPr/>
              <a:t>24.03.2025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583304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07983" y="2348400"/>
            <a:ext cx="11423809" cy="162043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15966" y="4283816"/>
            <a:ext cx="9407843" cy="193191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3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8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34778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393745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1650" y="4857792"/>
            <a:ext cx="11423809" cy="1501435"/>
          </a:xfrm>
        </p:spPr>
        <p:txBody>
          <a:bodyPr anchor="t"/>
          <a:lstStyle>
            <a:lvl1pPr algn="l">
              <a:defRPr sz="4409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1650" y="3204114"/>
            <a:ext cx="11423809" cy="1653678"/>
          </a:xfrm>
        </p:spPr>
        <p:txBody>
          <a:bodyPr anchor="b"/>
          <a:lstStyle>
            <a:lvl1pPr marL="0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1pPr>
            <a:lvl2pPr marL="50397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692266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71989" y="1763925"/>
            <a:ext cx="5935901" cy="4989036"/>
          </a:xfrm>
        </p:spPr>
        <p:txBody>
          <a:bodyPr/>
          <a:lstStyle>
            <a:lvl1pPr>
              <a:defRPr sz="3086"/>
            </a:lvl1pPr>
            <a:lvl2pPr>
              <a:defRPr sz="2646"/>
            </a:lvl2pPr>
            <a:lvl3pPr>
              <a:defRPr sz="2205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831885" y="1763925"/>
            <a:ext cx="5935901" cy="4989036"/>
          </a:xfrm>
        </p:spPr>
        <p:txBody>
          <a:bodyPr/>
          <a:lstStyle>
            <a:lvl1pPr>
              <a:defRPr sz="3086"/>
            </a:lvl1pPr>
            <a:lvl2pPr>
              <a:defRPr sz="2646"/>
            </a:lvl2pPr>
            <a:lvl3pPr>
              <a:defRPr sz="2205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212619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1989" y="1692178"/>
            <a:ext cx="5938235" cy="705219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71989" y="2397397"/>
            <a:ext cx="5938235" cy="4355563"/>
          </a:xfr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827220" y="1692178"/>
            <a:ext cx="5940567" cy="705219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827220" y="2397397"/>
            <a:ext cx="5940567" cy="4355563"/>
          </a:xfr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65701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9789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920030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1990" y="300987"/>
            <a:ext cx="4421593" cy="1280945"/>
          </a:xfrm>
        </p:spPr>
        <p:txBody>
          <a:bodyPr anchor="b"/>
          <a:lstStyle>
            <a:lvl1pPr algn="l">
              <a:defRPr sz="2205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254578" y="300988"/>
            <a:ext cx="7513208" cy="6451973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1990" y="1581933"/>
            <a:ext cx="4421593" cy="5171028"/>
          </a:xfrm>
        </p:spPr>
        <p:txBody>
          <a:bodyPr/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31846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pPr/>
              <a:t>24.03.2025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808606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4290" y="5291772"/>
            <a:ext cx="8063865" cy="624724"/>
          </a:xfrm>
        </p:spPr>
        <p:txBody>
          <a:bodyPr anchor="b"/>
          <a:lstStyle>
            <a:lvl1pPr algn="l">
              <a:defRPr sz="2205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634290" y="675471"/>
            <a:ext cx="8063865" cy="4535805"/>
          </a:xfrm>
        </p:spPr>
        <p:txBody>
          <a:bodyPr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634290" y="5916496"/>
            <a:ext cx="8063865" cy="887211"/>
          </a:xfrm>
        </p:spPr>
        <p:txBody>
          <a:bodyPr/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777127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469162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743837" y="302738"/>
            <a:ext cx="3023949" cy="645022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71989" y="302738"/>
            <a:ext cx="8847852" cy="645022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34441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986" y="1884671"/>
            <a:ext cx="11591806" cy="3144614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6986" y="5059035"/>
            <a:ext cx="11591806" cy="1653678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/>
                </a:solidFill>
              </a:defRPr>
            </a:lvl1pPr>
            <a:lvl2pPr marL="377967" indent="0">
              <a:buNone/>
              <a:defRPr sz="1653">
                <a:solidFill>
                  <a:schemeClr val="tx1">
                    <a:tint val="75000"/>
                  </a:schemeClr>
                </a:solidFill>
              </a:defRPr>
            </a:lvl2pPr>
            <a:lvl3pPr marL="755934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390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186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8983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7803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577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373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pPr/>
              <a:t>24.03.2025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82058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3985" y="2012414"/>
            <a:ext cx="5711905" cy="4796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885" y="2012414"/>
            <a:ext cx="5711905" cy="4796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pPr/>
              <a:t>24.03.2025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07889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5" y="402484"/>
            <a:ext cx="11591806" cy="14611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5736" y="1853171"/>
            <a:ext cx="5685653" cy="908210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736" y="2761381"/>
            <a:ext cx="5685653" cy="40615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03888" y="1853171"/>
            <a:ext cx="5713656" cy="908210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03888" y="2761381"/>
            <a:ext cx="5713656" cy="40615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pPr/>
              <a:t>24.03.2025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97849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pPr/>
              <a:t>24.03.2025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6598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pPr/>
              <a:t>24.03.2025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94654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5" y="503978"/>
            <a:ext cx="4334677" cy="1763924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3657" y="1088456"/>
            <a:ext cx="6803885" cy="5372269"/>
          </a:xfrm>
        </p:spPr>
        <p:txBody>
          <a:bodyPr/>
          <a:lstStyle>
            <a:lvl1pPr>
              <a:defRPr sz="2645"/>
            </a:lvl1pPr>
            <a:lvl2pPr>
              <a:defRPr sz="2315"/>
            </a:lvl2pPr>
            <a:lvl3pPr>
              <a:defRPr sz="1984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5735" y="2267902"/>
            <a:ext cx="4334677" cy="4201570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pPr/>
              <a:t>24.03.2025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891941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5" y="503978"/>
            <a:ext cx="4334677" cy="1763924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713657" y="1088456"/>
            <a:ext cx="6803885" cy="5372269"/>
          </a:xfrm>
        </p:spPr>
        <p:txBody>
          <a:bodyPr anchor="t"/>
          <a:lstStyle>
            <a:lvl1pPr marL="0" indent="0">
              <a:buNone/>
              <a:defRPr sz="2645"/>
            </a:lvl1pPr>
            <a:lvl2pPr marL="377967" indent="0">
              <a:buNone/>
              <a:defRPr sz="2315"/>
            </a:lvl2pPr>
            <a:lvl3pPr marL="755934" indent="0">
              <a:buNone/>
              <a:defRPr sz="1984"/>
            </a:lvl3pPr>
            <a:lvl4pPr marL="1133902" indent="0">
              <a:buNone/>
              <a:defRPr sz="1653"/>
            </a:lvl4pPr>
            <a:lvl5pPr marL="1511869" indent="0">
              <a:buNone/>
              <a:defRPr sz="1653"/>
            </a:lvl5pPr>
            <a:lvl6pPr marL="1889836" indent="0">
              <a:buNone/>
              <a:defRPr sz="1653"/>
            </a:lvl6pPr>
            <a:lvl7pPr marL="2267803" indent="0">
              <a:buNone/>
              <a:defRPr sz="1653"/>
            </a:lvl7pPr>
            <a:lvl8pPr marL="2645771" indent="0">
              <a:buNone/>
              <a:defRPr sz="1653"/>
            </a:lvl8pPr>
            <a:lvl9pPr marL="3023738" indent="0">
              <a:buNone/>
              <a:defRPr sz="1653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5735" y="2267902"/>
            <a:ext cx="4334677" cy="4201570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pPr/>
              <a:t>24.03.2025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49588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23985" y="402484"/>
            <a:ext cx="11591806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3985" y="2012414"/>
            <a:ext cx="11591806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23986" y="7006701"/>
            <a:ext cx="302395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D5E83B-E9E2-4E97-94B1-ECD5699343FD}" type="datetimeFigureOut">
              <a:rPr lang="ru-RU" smtClean="0"/>
              <a:pPr/>
              <a:t>24.03.2025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51926" y="7006701"/>
            <a:ext cx="4535924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91841" y="7006701"/>
            <a:ext cx="302395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5BD54B-219A-4BDD-8855-8B191717E4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97246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55934" rtl="0" eaLnBrk="1" latinLnBrk="0" hangingPunct="1">
        <a:lnSpc>
          <a:spcPct val="90000"/>
        </a:lnSpc>
        <a:spcBef>
          <a:spcPct val="0"/>
        </a:spcBef>
        <a:buNone/>
        <a:defRPr sz="363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84" indent="-188984" algn="l" defTabSz="755934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51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918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885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853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820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787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754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722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67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34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02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869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836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03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771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738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1989" y="302737"/>
            <a:ext cx="12095798" cy="12599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1989" y="1763925"/>
            <a:ext cx="12095798" cy="49890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71989" y="7006699"/>
            <a:ext cx="313594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591923" y="7006699"/>
            <a:ext cx="4255929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631839" y="7006699"/>
            <a:ext cx="313594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12425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1007943" rtl="0" eaLnBrk="1" latinLnBrk="0" hangingPunct="1"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7979" indent="-377979" algn="l" defTabSz="1007943" rtl="0" eaLnBrk="1" latinLnBrk="0" hangingPunct="1">
        <a:spcBef>
          <a:spcPct val="20000"/>
        </a:spcBef>
        <a:buFont typeface="Arial" pitchFamily="34" charset="0"/>
        <a:buChar char="•"/>
        <a:defRPr sz="3527" kern="1200">
          <a:solidFill>
            <a:schemeClr val="tx1"/>
          </a:solidFill>
          <a:latin typeface="+mn-lt"/>
          <a:ea typeface="+mn-ea"/>
          <a:cs typeface="+mn-cs"/>
        </a:defRPr>
      </a:lvl1pPr>
      <a:lvl2pPr marL="818954" indent="-314982" algn="l" defTabSz="1007943" rtl="0" eaLnBrk="1" latinLnBrk="0" hangingPunct="1">
        <a:spcBef>
          <a:spcPct val="20000"/>
        </a:spcBef>
        <a:buFont typeface="Arial" pitchFamily="34" charset="0"/>
        <a:buChar char="–"/>
        <a:defRPr sz="308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spcBef>
          <a:spcPct val="20000"/>
        </a:spcBef>
        <a:buFont typeface="Arial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spcBef>
          <a:spcPct val="20000"/>
        </a:spcBef>
        <a:buFont typeface="Arial" pitchFamily="34" charset="0"/>
        <a:buChar char="–"/>
        <a:defRPr sz="2205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spcBef>
          <a:spcPct val="20000"/>
        </a:spcBef>
        <a:buFont typeface="Arial" pitchFamily="34" charset="0"/>
        <a:buChar char="»"/>
        <a:defRPr sz="2205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spcBef>
          <a:spcPct val="20000"/>
        </a:spcBef>
        <a:buFont typeface="Arial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spcBef>
          <a:spcPct val="20000"/>
        </a:spcBef>
        <a:buFont typeface="Arial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spcBef>
          <a:spcPct val="20000"/>
        </a:spcBef>
        <a:buFont typeface="Arial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spcBef>
          <a:spcPct val="20000"/>
        </a:spcBef>
        <a:buFont typeface="Arial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tif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tiff"/><Relationship Id="rId7" Type="http://schemas.openxmlformats.org/officeDocument/2006/relationships/hyperlink" Target="https://vk.com/public193719167" TargetMode="External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hyperlink" Target="https://vmk.psy.viro.edu.ru/" TargetMode="Externa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9525" y="4369"/>
            <a:ext cx="13439775" cy="7555305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806824" y="2628840"/>
            <a:ext cx="1187550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>
                <a:solidFill>
                  <a:srgbClr val="57111C"/>
                </a:solidFill>
                <a:latin typeface="Akrobat Black" charset="-52"/>
              </a:rPr>
              <a:t>Как   помочь   неуспевающему,   </a:t>
            </a:r>
          </a:p>
          <a:p>
            <a:r>
              <a:rPr lang="ru-RU" sz="4000" dirty="0" smtClean="0">
                <a:solidFill>
                  <a:srgbClr val="57111C"/>
                </a:solidFill>
                <a:latin typeface="Akrobat Black" charset="-52"/>
              </a:rPr>
              <a:t>или   Системный   подход   в понимании</a:t>
            </a:r>
            <a:r>
              <a:rPr lang="ru-RU" sz="4000" smtClean="0">
                <a:solidFill>
                  <a:srgbClr val="57111C"/>
                </a:solidFill>
                <a:latin typeface="Akrobat Black" charset="-52"/>
              </a:rPr>
              <a:t> неуспеваемости</a:t>
            </a:r>
            <a:endParaRPr lang="ru-RU" sz="40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109881" y="5096435"/>
            <a:ext cx="744967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57111C"/>
                </a:solidFill>
                <a:latin typeface="Akrobat" panose="00000600000000000000" pitchFamily="2" charset="-52"/>
              </a:rPr>
              <a:t>Афанасьева </a:t>
            </a:r>
            <a:r>
              <a:rPr lang="ru-RU" sz="2000" b="1" dirty="0">
                <a:solidFill>
                  <a:srgbClr val="57111C"/>
                </a:solidFill>
                <a:latin typeface="Akrobat" panose="00000600000000000000" pitchFamily="2" charset="-52"/>
              </a:rPr>
              <a:t>Наталья Владимировна, доцент кафедры психологии и коррекционной педагогики АОУ ВО ДПО «Вологодский институт развития образования</a:t>
            </a:r>
            <a:r>
              <a:rPr lang="ru-RU" sz="2000" b="1" dirty="0" smtClean="0">
                <a:solidFill>
                  <a:srgbClr val="57111C"/>
                </a:solidFill>
                <a:latin typeface="Akrobat" panose="00000600000000000000" pitchFamily="2" charset="-52"/>
              </a:rPr>
              <a:t>», кандидат </a:t>
            </a:r>
            <a:r>
              <a:rPr lang="ru-RU" sz="2000" b="1" dirty="0">
                <a:solidFill>
                  <a:srgbClr val="57111C"/>
                </a:solidFill>
                <a:latin typeface="Akrobat" panose="00000600000000000000" pitchFamily="2" charset="-52"/>
              </a:rPr>
              <a:t>психологических наук, </a:t>
            </a:r>
            <a:r>
              <a:rPr lang="ru-RU" sz="2000" b="1" dirty="0" smtClean="0">
                <a:solidFill>
                  <a:srgbClr val="57111C"/>
                </a:solidFill>
                <a:latin typeface="Akrobat" panose="00000600000000000000" pitchFamily="2" charset="-52"/>
              </a:rPr>
              <a:t>доцент</a:t>
            </a:r>
            <a:endParaRPr lang="ru-RU" sz="2000" b="1" i="0" dirty="0" smtClean="0">
              <a:solidFill>
                <a:srgbClr val="57111C"/>
              </a:solidFill>
              <a:effectLst/>
              <a:latin typeface="Akrobat" panose="00000600000000000000" pitchFamily="2" charset="-52"/>
            </a:endParaRPr>
          </a:p>
          <a:p>
            <a:endParaRPr lang="ru-RU" sz="2000" b="1" i="0" dirty="0">
              <a:solidFill>
                <a:srgbClr val="57111C"/>
              </a:solidFill>
              <a:effectLst/>
              <a:latin typeface="Akrobat" panose="00000600000000000000" pitchFamily="2" charset="-52"/>
            </a:endParaRPr>
          </a:p>
          <a:p>
            <a:endParaRPr lang="ru-RU" sz="2000" b="1" i="0" dirty="0">
              <a:solidFill>
                <a:srgbClr val="57111C"/>
              </a:solidFill>
              <a:effectLst/>
              <a:latin typeface="Akrobat" panose="00000600000000000000" pitchFamily="2" charset="-52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2914650" y="681037"/>
            <a:ext cx="9074150" cy="0"/>
          </a:xfrm>
          <a:prstGeom prst="line">
            <a:avLst/>
          </a:prstGeom>
          <a:ln w="3810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5462392" y="6791205"/>
            <a:ext cx="16225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smtClean="0">
                <a:solidFill>
                  <a:srgbClr val="57111C"/>
                </a:solidFill>
                <a:latin typeface="Akrobat Black" panose="00000A00000000000000" pitchFamily="2" charset="-52"/>
              </a:rPr>
              <a:t>25 марта </a:t>
            </a:r>
            <a:r>
              <a:rPr lang="ru-RU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2025 </a:t>
            </a:r>
            <a:r>
              <a:rPr lang="ru-RU" b="1" dirty="0">
                <a:solidFill>
                  <a:srgbClr val="57111C"/>
                </a:solidFill>
                <a:latin typeface="Akrobat Black" panose="00000A00000000000000" pitchFamily="2" charset="-52"/>
              </a:rPr>
              <a:t>г.</a:t>
            </a:r>
          </a:p>
        </p:txBody>
      </p:sp>
    </p:spTree>
    <p:extLst>
      <p:ext uri="{BB962C8B-B14F-4D97-AF65-F5344CB8AC3E}">
        <p14:creationId xmlns:p14="http://schemas.microsoft.com/office/powerpoint/2010/main" xmlns="" val="3144989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/>
          <a:srcRect l="25193" t="19900" r="8264" b="10800"/>
          <a:stretch/>
        </p:blipFill>
        <p:spPr>
          <a:xfrm>
            <a:off x="0" y="1"/>
            <a:ext cx="13439775" cy="776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377335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/>
          <a:srcRect l="28738" t="21301" r="11019" b="17800"/>
          <a:stretch/>
        </p:blipFill>
        <p:spPr>
          <a:xfrm>
            <a:off x="1" y="0"/>
            <a:ext cx="13439774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226284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01072" y="712143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Скругленный прямоугольник 3"/>
          <p:cNvSpPr/>
          <p:nvPr/>
        </p:nvSpPr>
        <p:spPr>
          <a:xfrm>
            <a:off x="332812" y="737937"/>
            <a:ext cx="4624199" cy="6556193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053263" y="737937"/>
            <a:ext cx="4026569" cy="657726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65808" y="209409"/>
            <a:ext cx="3825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C4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Концептуальные основы</a:t>
            </a:r>
            <a:endParaRPr lang="ru-RU" sz="2400" b="1" dirty="0">
              <a:solidFill>
                <a:srgbClr val="7C464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40785" y="269166"/>
            <a:ext cx="4097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C4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Значимые выводы</a:t>
            </a:r>
            <a:endParaRPr lang="ru-RU" sz="2400" b="1" dirty="0">
              <a:solidFill>
                <a:srgbClr val="7C464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78092" y="962526"/>
            <a:ext cx="4550582" cy="6070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-1714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1100" dirty="0" smtClean="0">
                <a:solidFill>
                  <a:srgbClr val="7C464A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ru-RU" sz="115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Понятие социальной ситуации развития ребенка (</a:t>
            </a:r>
            <a:r>
              <a:rPr lang="ru-RU" sz="115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Л.С.Выготский</a:t>
            </a:r>
            <a:r>
              <a:rPr lang="ru-RU" sz="115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), определяющее значимость социальных отношений, реализующихся в ситуации его развития, с учетом их возрастной специфичности, формируемых новообразований.   </a:t>
            </a:r>
          </a:p>
          <a:p>
            <a:pPr marL="171450" lvl="0" indent="-1714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115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Положения системного подхода (Ломов Б.Ф., Анохин </a:t>
            </a:r>
            <a:r>
              <a:rPr lang="ru-RU" sz="115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П.К.и</a:t>
            </a:r>
            <a:r>
              <a:rPr lang="ru-RU" sz="115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др.)  в понимании механизмов развития социально-негативных явлений, нацеленность на комплексное изучение различных факторов ее детерминации, их </a:t>
            </a:r>
            <a:r>
              <a:rPr lang="ru-RU" sz="115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взаимосодействие</a:t>
            </a:r>
            <a:r>
              <a:rPr lang="ru-RU" sz="115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взаимовлияние, в соответствии с системообразующей, в данном случае проблемной ситуацией обучающегося.</a:t>
            </a:r>
          </a:p>
          <a:p>
            <a:pPr marL="171450" lvl="0" indent="-1714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115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Теория сохранения ресурсов Стивена </a:t>
            </a:r>
            <a:r>
              <a:rPr lang="ru-RU" sz="115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Хобфолла</a:t>
            </a:r>
            <a:r>
              <a:rPr lang="ru-RU" sz="115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ru-RU" sz="115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Hobfoll</a:t>
            </a:r>
            <a:r>
              <a:rPr lang="ru-RU" sz="115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2001), согласно которой ресурсы решения проблемы связаны между собой и находятся в зависимости друг от друга, отсутствие или потеря одного ресурса может быть компенсирована наличием или приобретением другого.</a:t>
            </a:r>
          </a:p>
          <a:p>
            <a:pPr marL="171450" indent="-1714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115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Положения рефлексивно-</a:t>
            </a:r>
            <a:r>
              <a:rPr lang="ru-RU" sz="115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деятельностного</a:t>
            </a:r>
            <a:r>
              <a:rPr lang="ru-RU" sz="115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подхода в понимании значимости форм помощи при учебных затруднениях, которые могут стать толчком к развитию мыслительных процессов и мотивации. </a:t>
            </a:r>
            <a:r>
              <a:rPr lang="ru-RU" sz="115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понятие </a:t>
            </a:r>
            <a:r>
              <a:rPr lang="ru-RU" sz="115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 «эпицентре» проблемы </a:t>
            </a:r>
            <a:r>
              <a:rPr lang="ru-RU" sz="115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неуспеваемости (Зарецкий В.К. и др.). </a:t>
            </a:r>
            <a:endParaRPr lang="ru-RU" sz="115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sz="115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Концептуальная </a:t>
            </a:r>
            <a:r>
              <a:rPr lang="ru-RU" sz="115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модель </a:t>
            </a:r>
            <a:r>
              <a:rPr lang="ru-RU" sz="115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Р.Дрейкурса</a:t>
            </a:r>
            <a:r>
              <a:rPr lang="ru-RU" sz="115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15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представление </a:t>
            </a:r>
            <a:r>
              <a:rPr lang="ru-RU" sz="115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 базовых потребностях обучающегося - в принятии и признании в группе, ощущении своей интеллектуальной состоятельности, наличии приемлемых отношений со значимым взрослым - педагогом (сформулированные </a:t>
            </a:r>
            <a:r>
              <a:rPr lang="ru-RU" sz="115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Р.Дрейкурсом</a:t>
            </a:r>
            <a:r>
              <a:rPr lang="ru-RU" sz="115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как законы поведения). </a:t>
            </a:r>
            <a:endParaRPr lang="ru-RU" sz="1150" b="1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sz="115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Теории </a:t>
            </a:r>
            <a:r>
              <a:rPr lang="ru-RU" sz="115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совладающего</a:t>
            </a:r>
            <a:r>
              <a:rPr lang="ru-RU" sz="115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поведения  (</a:t>
            </a:r>
            <a:r>
              <a:rPr lang="ru-RU" sz="115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Thomae</a:t>
            </a:r>
            <a:r>
              <a:rPr lang="ru-RU" sz="115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H., </a:t>
            </a:r>
            <a:r>
              <a:rPr lang="ru-RU" sz="115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1968 и др.). </a:t>
            </a:r>
            <a:r>
              <a:rPr lang="ru-RU" sz="115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Способность справляться с трудными, проблемными ситуациями и требуемые формы поддержки</a:t>
            </a:r>
            <a:endParaRPr lang="ru-RU" sz="115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197642" y="834189"/>
            <a:ext cx="3737811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Генезис формирования социально-негативного поведения: проблемная ситуация (затруднение)-</a:t>
            </a:r>
            <a:r>
              <a:rPr lang="ru-RU" sz="1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дезадаптация</a:t>
            </a: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-отклоняющееся/деструктивное поведение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факторы риска </a:t>
            </a:r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неуспеваемости не </a:t>
            </a: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имеют характера причинной детерминации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Взаимовлияние факторов риска и защиты структурируется проблемной ситуацией (ее объективным и субъективным статусом)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Негативное влияние того или иного фактора риска может быть компенсировано действием фактора, который выступает как фактор защиты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Наиболее сильное </a:t>
            </a:r>
            <a:r>
              <a:rPr lang="ru-RU" sz="1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протективное</a:t>
            </a: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влияние имеют факторы защиты в социальной среде, которая в данный период определяет основные процессы его социализации (значимость </a:t>
            </a:r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ситуативных факторов, школьной среды, отношений с учителем и сверстниками)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Важное </a:t>
            </a: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значение имеет решение проблем развития </a:t>
            </a:r>
            <a:r>
              <a:rPr lang="ru-RU" sz="1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субъектности</a:t>
            </a: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самостоятельности, </a:t>
            </a:r>
            <a:r>
              <a:rPr lang="ru-RU" sz="1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самоотношения</a:t>
            </a: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рефлексии,самооценки</a:t>
            </a:r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обучающегося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решения проблемы неуспеваемости важно определить ключевую проблему, «эпицентр» проблемы неуспеваемости, который может находиться не только в векторе когнитивного развития ученика, но и в сфере его межличностных отношений, отношения к себе </a:t>
            </a:r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 целом, в сложившейся ситуации неблагоприятного развития</a:t>
            </a:r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Обоснованная ориентация на </a:t>
            </a:r>
            <a:r>
              <a:rPr lang="ru-RU" sz="1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недирективные</a:t>
            </a:r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</a:t>
            </a:r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поддержки, дополнительные ресурсы  в форме медиации,  наставничества, психологического консультирования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9176084" y="786063"/>
            <a:ext cx="4263691" cy="641684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9304421" y="802105"/>
            <a:ext cx="4135354" cy="637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Вводно-мотивационное занятие. </a:t>
            </a:r>
          </a:p>
          <a:p>
            <a:pPr marL="0" marR="0" lvl="0" indent="450850" algn="l" defTabSz="914400" rtl="0" eaLnBrk="1" fontAlgn="base" latinLnBrk="0" hangingPunct="1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Самооценка готовности к работе </a:t>
            </a:r>
            <a:r>
              <a:rPr kumimoji="0" lang="ru-RU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 рисками учебной неуспеваемости </a:t>
            </a:r>
            <a:endParaRPr kumimoji="0" lang="ru-RU" sz="13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Тема 1.  Психологический портрет неуспевающего ученика. Основные типы неуспевающих учеников </a:t>
            </a:r>
            <a:endParaRPr kumimoji="0" lang="ru-RU" sz="13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Тема 2. Значимые факторы риска неуспеваемости. Что может  блокировать для педагога работу с неуспевающим</a:t>
            </a:r>
            <a:endParaRPr kumimoji="0" lang="ru-RU" sz="13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Тема 3. Работа с учебными затруднениями – возможности адекватного реагирования на ошибку </a:t>
            </a:r>
            <a:endParaRPr kumimoji="0" lang="ru-RU" sz="13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Тема 4. Работа с мотивацией – повышаем уровень самостоятельности и осознанности обучающихся</a:t>
            </a:r>
            <a:endParaRPr kumimoji="0" lang="ru-RU" sz="13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Тема 5. Проектирование индивидуального образовательного маршрута с учетом индивидуально-психологических особенностей обучающихся,  планируемых </a:t>
            </a:r>
            <a:r>
              <a:rPr kumimoji="0" lang="ru-RU" sz="1400" b="0" i="0" u="none" strike="noStrike" cap="none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метапредметных</a:t>
            </a:r>
            <a:r>
              <a:rPr kumimoji="0" lang="ru-RU" sz="14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УУД и личностных результатов</a:t>
            </a:r>
            <a:endParaRPr kumimoji="0" lang="ru-RU" sz="13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Тема 6. Неуспеваемость как проблемная ситуация в процессе обучения. Формы психолого-педагогической поддержки </a:t>
            </a:r>
            <a:endParaRPr kumimoji="0" lang="ru-RU" sz="13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Тема 7. </a:t>
            </a:r>
            <a:r>
              <a:rPr kumimoji="0" lang="ru-RU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Значимые социально-психологические факторы, способные выступить в качестве </a:t>
            </a:r>
            <a:r>
              <a:rPr kumimoji="0" lang="ru-RU" sz="14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протективных</a:t>
            </a:r>
            <a:r>
              <a:rPr kumimoji="0" lang="ru-RU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 ситуации неуспеваемости  (наставничество, медиация, психологическое консультирование)</a:t>
            </a:r>
            <a:endParaRPr kumimoji="0" lang="ru-RU" sz="13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Тема 8. Формы </a:t>
            </a:r>
            <a:r>
              <a:rPr kumimoji="0" lang="ru-RU" sz="14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самоподдержки</a:t>
            </a:r>
            <a:r>
              <a:rPr kumimoji="0" lang="ru-RU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педагога в проблемной ситуации. Развитие навыков позитивного мышления </a:t>
            </a:r>
            <a:endParaRPr kumimoji="0" lang="ru-RU" sz="13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Тема 9</a:t>
            </a:r>
            <a:r>
              <a:rPr kumimoji="0" lang="ru-RU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Как привлечь ресурс родителей? Когда родитель – партнер </a:t>
            </a:r>
            <a:endParaRPr kumimoji="0" lang="ru-RU" sz="13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Тема 10. </a:t>
            </a:r>
            <a:r>
              <a:rPr kumimoji="0" lang="ru-RU" sz="14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Анализ кейсов проектирования а</a:t>
            </a:r>
            <a:r>
              <a:rPr kumimoji="0" lang="ru-RU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лгоритма действий по преодолению 	неуспеваемости</a:t>
            </a:r>
            <a:endParaRPr kumimoji="0" lang="ru-RU" sz="18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218821" y="224589"/>
            <a:ext cx="23100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7C464A"/>
                </a:solidFill>
                <a:latin typeface="Times New Roman" pitchFamily="18" charset="0"/>
                <a:cs typeface="Times New Roman" pitchFamily="18" charset="0"/>
              </a:rPr>
              <a:t>Программа</a:t>
            </a:r>
            <a:endParaRPr lang="ru-RU" sz="2400" b="1" dirty="0">
              <a:solidFill>
                <a:srgbClr val="7C464A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996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60032" y="1504935"/>
            <a:ext cx="6719711" cy="377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-1"/>
            <a:ext cx="13439774" cy="755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2632507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357787" y="5443779"/>
            <a:ext cx="13439775" cy="125551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510187" y="5596179"/>
            <a:ext cx="13439775" cy="125551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4572" y="1506458"/>
            <a:ext cx="7805436" cy="906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007943"/>
            <a:r>
              <a:rPr lang="ru-RU" sz="2646" b="1" dirty="0">
                <a:solidFill>
                  <a:srgbClr val="5711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ВМК психолого-педагогического сопровождения</a:t>
            </a:r>
          </a:p>
          <a:p>
            <a:pPr lvl="0" algn="ctr" defTabSz="1007943"/>
            <a:r>
              <a:rPr lang="ru-RU" sz="2646" b="1" dirty="0">
                <a:solidFill>
                  <a:srgbClr val="5711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46" b="1" dirty="0">
                <a:solidFill>
                  <a:srgbClr val="57111C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</a:t>
            </a:r>
            <a:r>
              <a:rPr lang="en-US" sz="2646" b="1" dirty="0" smtClean="0">
                <a:solidFill>
                  <a:srgbClr val="57111C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vmk.psy.viro</a:t>
            </a:r>
            <a:r>
              <a:rPr lang="ru-RU" sz="2646" b="1" dirty="0" smtClean="0">
                <a:solidFill>
                  <a:srgbClr val="57111C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35</a:t>
            </a:r>
            <a:r>
              <a:rPr lang="en-US" sz="2646" b="1" dirty="0" smtClean="0">
                <a:solidFill>
                  <a:srgbClr val="57111C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.</a:t>
            </a:r>
            <a:r>
              <a:rPr lang="en-US" sz="2646" b="1" dirty="0" err="1" smtClean="0">
                <a:solidFill>
                  <a:srgbClr val="57111C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ru</a:t>
            </a:r>
            <a:r>
              <a:rPr lang="en-US" sz="2646" b="1" dirty="0">
                <a:solidFill>
                  <a:srgbClr val="57111C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/</a:t>
            </a:r>
            <a:r>
              <a:rPr lang="ru-RU" sz="2646" b="1" dirty="0">
                <a:solidFill>
                  <a:srgbClr val="5711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6" cstate="print"/>
          <a:srcRect l="1441" t="9929" r="3468" b="46848"/>
          <a:stretch/>
        </p:blipFill>
        <p:spPr>
          <a:xfrm>
            <a:off x="897638" y="2972292"/>
            <a:ext cx="6439303" cy="2341565"/>
          </a:xfrm>
          <a:prstGeom prst="rect">
            <a:avLst/>
          </a:prstGeom>
          <a:ln>
            <a:solidFill>
              <a:srgbClr val="1F497D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7336941" y="1003429"/>
            <a:ext cx="6718300" cy="172098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46" b="0" i="0" u="none" strike="noStrike" kern="0" cap="none" spc="0" normalizeH="0" baseline="0" noProof="0" dirty="0" smtClean="0">
                <a:ln>
                  <a:noFill/>
                </a:ln>
                <a:solidFill>
                  <a:srgbClr val="57111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</a:t>
            </a:r>
            <a:r>
              <a:rPr kumimoji="0" lang="ru-RU" sz="2646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57111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Вконтакте</a:t>
            </a:r>
            <a:r>
              <a:rPr kumimoji="0" lang="ru-RU" sz="2646" b="0" i="0" u="none" strike="noStrike" kern="0" cap="none" spc="0" normalizeH="0" baseline="0" noProof="0" dirty="0" smtClean="0">
                <a:ln>
                  <a:noFill/>
                </a:ln>
                <a:solidFill>
                  <a:srgbClr val="57111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46" b="1" i="0" u="none" strike="noStrike" kern="0" cap="none" spc="0" normalizeH="0" baseline="0" noProof="0" dirty="0" smtClean="0">
                <a:ln>
                  <a:noFill/>
                </a:ln>
                <a:solidFill>
                  <a:srgbClr val="57111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Психолого-педагогическое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46" b="1" i="0" u="none" strike="noStrike" kern="0" cap="none" spc="0" normalizeH="0" baseline="0" noProof="0" dirty="0" smtClean="0">
                <a:ln>
                  <a:noFill/>
                </a:ln>
                <a:solidFill>
                  <a:srgbClr val="57111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сопровождение #ВО35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46" b="0" i="0" u="none" strike="noStrike" kern="0" cap="none" spc="0" normalizeH="0" baseline="0" noProof="0" dirty="0" smtClean="0">
                <a:ln>
                  <a:noFill/>
                </a:ln>
                <a:solidFill>
                  <a:srgbClr val="57111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https://vk.com/public193719167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57111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8" cstate="print"/>
          <a:srcRect l="20155" t="10077" r="5946" b="8045"/>
          <a:stretch/>
        </p:blipFill>
        <p:spPr>
          <a:xfrm>
            <a:off x="8891081" y="2960634"/>
            <a:ext cx="3813250" cy="3379926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765887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57111C"/>
                </a:solidFill>
                <a:latin typeface="Akrobat Black" charset="-52"/>
              </a:rPr>
              <a:t>Рекомендуемые источники</a:t>
            </a:r>
            <a:endParaRPr lang="ru-RU" sz="2400" dirty="0">
              <a:solidFill>
                <a:srgbClr val="57111C"/>
              </a:solidFill>
              <a:latin typeface="Akrobat Black" charset="-52"/>
            </a:endParaRPr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41919" y="781878"/>
            <a:ext cx="4351229" cy="585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742123" y="1669774"/>
            <a:ext cx="678511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ru-RU" dirty="0" smtClean="0">
                <a:solidFill>
                  <a:srgbClr val="57111C"/>
                </a:solidFill>
                <a:latin typeface="Akrobat Black" charset="-52"/>
              </a:rPr>
              <a:t>Проблемы школьной </a:t>
            </a:r>
            <a:r>
              <a:rPr lang="ru-RU" dirty="0" err="1" smtClean="0">
                <a:solidFill>
                  <a:srgbClr val="57111C"/>
                </a:solidFill>
                <a:latin typeface="Akrobat Black" charset="-52"/>
              </a:rPr>
              <a:t>неуспешности</a:t>
            </a:r>
            <a:r>
              <a:rPr lang="ru-RU" dirty="0" smtClean="0">
                <a:solidFill>
                  <a:srgbClr val="57111C"/>
                </a:solidFill>
                <a:latin typeface="Akrobat Black" charset="-52"/>
              </a:rPr>
              <a:t> детей и пути ее и преодоления: кн. для учителя / авт.-сост. В.С. </a:t>
            </a:r>
            <a:r>
              <a:rPr lang="ru-RU" dirty="0" err="1" smtClean="0">
                <a:solidFill>
                  <a:srgbClr val="57111C"/>
                </a:solidFill>
                <a:latin typeface="Akrobat Black" charset="-52"/>
              </a:rPr>
              <a:t>Басюк</a:t>
            </a:r>
            <a:r>
              <a:rPr lang="ru-RU" dirty="0" smtClean="0">
                <a:solidFill>
                  <a:srgbClr val="57111C"/>
                </a:solidFill>
                <a:latin typeface="Akrobat Black" charset="-52"/>
              </a:rPr>
              <a:t>. М.: Просвещение, 2024. 318 с.</a:t>
            </a:r>
          </a:p>
          <a:p>
            <a:pPr>
              <a:buNone/>
            </a:pPr>
            <a:endParaRPr lang="ru-RU" dirty="0" smtClean="0">
              <a:solidFill>
                <a:srgbClr val="57111C"/>
              </a:solidFill>
              <a:latin typeface="Akrobat Black" charset="-52"/>
            </a:endParaRPr>
          </a:p>
          <a:p>
            <a:pPr>
              <a:buNone/>
            </a:pPr>
            <a:r>
              <a:rPr lang="ru-RU" dirty="0" err="1" smtClean="0">
                <a:solidFill>
                  <a:srgbClr val="57111C"/>
                </a:solidFill>
                <a:latin typeface="Akrobat Black" charset="-52"/>
              </a:rPr>
              <a:t>Ротенберг</a:t>
            </a:r>
            <a:r>
              <a:rPr lang="ru-RU" dirty="0" smtClean="0">
                <a:solidFill>
                  <a:srgbClr val="57111C"/>
                </a:solidFill>
                <a:latin typeface="Akrobat Black" charset="-52"/>
              </a:rPr>
              <a:t> В.С., Бондаренко С.М. Мозг. Обучение. Здоровье: кн.для учителя. М.: Просвещение, 1989. 238 с. </a:t>
            </a:r>
          </a:p>
          <a:p>
            <a:pPr>
              <a:buNone/>
            </a:pPr>
            <a:endParaRPr lang="ru-RU" dirty="0" smtClean="0">
              <a:solidFill>
                <a:srgbClr val="57111C"/>
              </a:solidFill>
              <a:latin typeface="Akrobat Black" charset="-52"/>
            </a:endParaRPr>
          </a:p>
          <a:p>
            <a:pPr>
              <a:buNone/>
            </a:pPr>
            <a:r>
              <a:rPr lang="ru-RU" dirty="0" smtClean="0">
                <a:solidFill>
                  <a:srgbClr val="57111C"/>
                </a:solidFill>
                <a:latin typeface="Akrobat Black" charset="-52"/>
              </a:rPr>
              <a:t>Афанасьева Н.В. Как помочь неуспевающему // Источник. 2022.№ 4. С. 36–37.</a:t>
            </a:r>
          </a:p>
          <a:p>
            <a:pPr>
              <a:buNone/>
            </a:pPr>
            <a:endParaRPr lang="ru-RU" dirty="0" smtClean="0">
              <a:solidFill>
                <a:srgbClr val="57111C"/>
              </a:solidFill>
              <a:latin typeface="Akrobat Black" charset="-52"/>
            </a:endParaRPr>
          </a:p>
          <a:p>
            <a:pPr>
              <a:buNone/>
            </a:pPr>
            <a:r>
              <a:rPr lang="ru-RU" dirty="0" smtClean="0">
                <a:solidFill>
                  <a:srgbClr val="57111C"/>
                </a:solidFill>
                <a:latin typeface="Akrobat Black" charset="-52"/>
              </a:rPr>
              <a:t>Афанасьева Н.В. Ресурсы педагога в преодолении неуспеваемости ученика // Источник. 2023. № 2. С. 46–48.</a:t>
            </a:r>
          </a:p>
          <a:p>
            <a:endParaRPr lang="ru-RU" dirty="0" smtClean="0">
              <a:solidFill>
                <a:srgbClr val="57111C"/>
              </a:solidFill>
              <a:latin typeface="Akrobat Black" charset="-52"/>
              <a:cs typeface="Times New Roman" pitchFamily="18" charset="0"/>
            </a:endParaRPr>
          </a:p>
          <a:p>
            <a:r>
              <a:rPr lang="ru-RU" dirty="0" smtClean="0">
                <a:solidFill>
                  <a:srgbClr val="57111C"/>
                </a:solidFill>
                <a:latin typeface="Akrobat Black" charset="-52"/>
                <a:cs typeface="Times New Roman" pitchFamily="18" charset="0"/>
              </a:rPr>
              <a:t>Программа психолого-педагогического сопровождения готовности педагога к работе с рисками учебной неуспеваемости «Слагаемые успеха в обучении» / Н. В. Афанасьева, Н. В. </a:t>
            </a:r>
            <a:r>
              <a:rPr lang="ru-RU" dirty="0" err="1" smtClean="0">
                <a:solidFill>
                  <a:srgbClr val="57111C"/>
                </a:solidFill>
                <a:latin typeface="Akrobat Black" charset="-52"/>
                <a:cs typeface="Times New Roman" pitchFamily="18" charset="0"/>
              </a:rPr>
              <a:t>Малухина</a:t>
            </a:r>
            <a:r>
              <a:rPr lang="ru-RU" dirty="0" smtClean="0">
                <a:solidFill>
                  <a:srgbClr val="57111C"/>
                </a:solidFill>
                <a:latin typeface="Akrobat Black" charset="-52"/>
                <a:cs typeface="Times New Roman" pitchFamily="18" charset="0"/>
              </a:rPr>
              <a:t>, В. Н. </a:t>
            </a:r>
            <a:r>
              <a:rPr lang="ru-RU" dirty="0" err="1" smtClean="0">
                <a:solidFill>
                  <a:srgbClr val="57111C"/>
                </a:solidFill>
                <a:latin typeface="Akrobat Black" charset="-52"/>
                <a:cs typeface="Times New Roman" pitchFamily="18" charset="0"/>
              </a:rPr>
              <a:t>Патракова</a:t>
            </a:r>
            <a:r>
              <a:rPr lang="ru-RU" dirty="0" smtClean="0">
                <a:solidFill>
                  <a:srgbClr val="57111C"/>
                </a:solidFill>
                <a:latin typeface="Akrobat Black" charset="-52"/>
                <a:cs typeface="Times New Roman" pitchFamily="18" charset="0"/>
              </a:rPr>
              <a:t> ; Министерство образования Вологодской области, Вологодский институт развития образования ; под редакцией Н. В. Афанасьевой. – Вологда: ВИРО, 2024. – 120 с.: табл., ил.</a:t>
            </a:r>
          </a:p>
          <a:p>
            <a:pPr>
              <a:buNone/>
            </a:pPr>
            <a:endParaRPr lang="ru-RU" dirty="0" smtClean="0">
              <a:solidFill>
                <a:srgbClr val="57111C"/>
              </a:solidFill>
              <a:latin typeface="Akrobat Black" charset="-5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42921" y="6864626"/>
            <a:ext cx="62968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https://viro35.ru/wp-content/uploads/2024/09/1837-</a:t>
            </a:r>
            <a:r>
              <a:rPr lang="ru-RU" dirty="0" smtClean="0"/>
              <a:t>НЕУСПЕВАЕМОСТЬ-А.</a:t>
            </a:r>
            <a:r>
              <a:rPr lang="en-US" dirty="0" err="1" smtClean="0"/>
              <a:t>pdf</a:t>
            </a:r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357787" y="5443779"/>
            <a:ext cx="13439775" cy="125551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510187" y="5596179"/>
            <a:ext cx="13439775" cy="1255518"/>
          </a:xfrm>
          <a:prstGeom prst="rect">
            <a:avLst/>
          </a:prstGeom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669199" y="3287668"/>
            <a:ext cx="1714500" cy="1632856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2767739" y="2095167"/>
            <a:ext cx="9615960" cy="10082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952" b="1" i="0" u="none" strike="noStrike" kern="0" cap="none" spc="331" normalizeH="0" baseline="0" noProof="0" dirty="0" smtClean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57111C"/>
                </a:soli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uLnTx/>
                <a:uFillTx/>
              </a:rPr>
              <a:t>Спасибо за внимание!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57111C"/>
              </a:solidFill>
              <a:effectLst/>
              <a:uLnTx/>
              <a:uFillTx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408494" y="3877958"/>
            <a:ext cx="6718300" cy="207697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eaLnBrk="0" hangingPunct="0">
              <a:lnSpc>
                <a:spcPct val="110000"/>
              </a:lnSpc>
              <a:spcBef>
                <a:spcPct val="50000"/>
              </a:spcBef>
              <a:defRPr/>
            </a:pPr>
            <a:r>
              <a:rPr lang="ru-RU" altLang="ru-RU" sz="1984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Афанасьева Наталья  Владимировна,                                                       доцент кафедры психологии и коррекционной АОУ ВО ДПО «ВИРО», к </a:t>
            </a:r>
            <a:r>
              <a:rPr lang="ru-RU" altLang="ru-RU" sz="1984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психол.н</a:t>
            </a:r>
            <a:r>
              <a:rPr lang="ru-RU" altLang="ru-RU" sz="1984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доцент</a:t>
            </a:r>
          </a:p>
          <a:p>
            <a:pPr lvl="0" algn="ctr" eaLnBrk="0" hangingPunct="0">
              <a:lnSpc>
                <a:spcPct val="110000"/>
              </a:lnSpc>
              <a:spcBef>
                <a:spcPct val="50000"/>
              </a:spcBef>
              <a:defRPr/>
            </a:pPr>
            <a:r>
              <a:rPr lang="ru-RU" altLang="ru-RU" sz="1984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 8(8172)75-30-12</a:t>
            </a:r>
          </a:p>
          <a:p>
            <a:pPr lvl="0" algn="ctr" eaLnBrk="0" hangingPunct="0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altLang="ru-RU" sz="1984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centr-pps@viro</a:t>
            </a:r>
            <a:r>
              <a:rPr lang="ru-RU" altLang="ru-RU" sz="1984" b="1" kern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  <a:r>
              <a:rPr lang="en-US" altLang="ru-RU" sz="1984" b="1" kern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ru-RU" sz="1984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endParaRPr lang="ru-RU" altLang="ru-RU" sz="1984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7600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1660</TotalTime>
  <Words>789</Words>
  <Application>Microsoft Office PowerPoint</Application>
  <PresentationFormat>Произвольный</PresentationFormat>
  <Paragraphs>57</Paragraphs>
  <Slides>8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8</vt:i4>
      </vt:variant>
    </vt:vector>
  </HeadingPairs>
  <TitlesOfParts>
    <vt:vector size="17" baseType="lpstr">
      <vt:lpstr>Arial</vt:lpstr>
      <vt:lpstr>Akrobat Black</vt:lpstr>
      <vt:lpstr>Calibri</vt:lpstr>
      <vt:lpstr>Akrobat</vt:lpstr>
      <vt:lpstr>Times New Roman</vt:lpstr>
      <vt:lpstr>Arial Unicode MS</vt:lpstr>
      <vt:lpstr>Calibri Light</vt:lpstr>
      <vt:lpstr>Тема Office</vt:lpstr>
      <vt:lpstr>1_Тема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Рекомендуемые источники</vt:lpstr>
      <vt:lpstr>Слайд 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USER101-5</dc:creator>
  <cp:lastModifiedBy>USER</cp:lastModifiedBy>
  <cp:revision>139</cp:revision>
  <dcterms:created xsi:type="dcterms:W3CDTF">2023-04-07T08:06:44Z</dcterms:created>
  <dcterms:modified xsi:type="dcterms:W3CDTF">2025-03-24T09:04:09Z</dcterms:modified>
</cp:coreProperties>
</file>