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9"/>
  </p:notesMasterIdLst>
  <p:sldIdLst>
    <p:sldId id="258" r:id="rId3"/>
    <p:sldId id="260" r:id="rId4"/>
    <p:sldId id="261" r:id="rId5"/>
    <p:sldId id="293" r:id="rId6"/>
    <p:sldId id="282" r:id="rId7"/>
    <p:sldId id="269" r:id="rId8"/>
    <p:sldId id="272" r:id="rId9"/>
    <p:sldId id="283" r:id="rId10"/>
    <p:sldId id="262" r:id="rId11"/>
    <p:sldId id="264" r:id="rId12"/>
    <p:sldId id="292" r:id="rId13"/>
    <p:sldId id="284" r:id="rId14"/>
    <p:sldId id="275" r:id="rId15"/>
    <p:sldId id="288" r:id="rId16"/>
    <p:sldId id="289" r:id="rId17"/>
    <p:sldId id="290" r:id="rId18"/>
    <p:sldId id="286" r:id="rId19"/>
    <p:sldId id="287" r:id="rId20"/>
    <p:sldId id="291" r:id="rId21"/>
    <p:sldId id="276" r:id="rId22"/>
    <p:sldId id="277" r:id="rId23"/>
    <p:sldId id="278" r:id="rId24"/>
    <p:sldId id="279" r:id="rId25"/>
    <p:sldId id="280" r:id="rId26"/>
    <p:sldId id="281" r:id="rId27"/>
    <p:sldId id="259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1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F3F58D2-8EDB-43F2-90A3-ACA9101823BC}" type="doc">
      <dgm:prSet loTypeId="urn:microsoft.com/office/officeart/2009/3/layout/IncreasingArrowsProcess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D2B10BD-3BFA-4288-856A-87CE50C52A3F}">
      <dgm:prSet phldrT="[Текст]" phldr="1"/>
      <dgm:spPr/>
      <dgm:t>
        <a:bodyPr/>
        <a:lstStyle/>
        <a:p>
          <a:endParaRPr lang="ru-RU"/>
        </a:p>
      </dgm:t>
    </dgm:pt>
    <dgm:pt modelId="{D4385796-A78C-4CD3-A521-FA3B0DE9EA49}" type="parTrans" cxnId="{F2115F0E-9067-4529-9B50-D4434CF9140F}">
      <dgm:prSet/>
      <dgm:spPr/>
      <dgm:t>
        <a:bodyPr/>
        <a:lstStyle/>
        <a:p>
          <a:endParaRPr lang="ru-RU"/>
        </a:p>
      </dgm:t>
    </dgm:pt>
    <dgm:pt modelId="{F141ACC0-2201-47AC-BEAF-7F45EE96531C}" type="sibTrans" cxnId="{F2115F0E-9067-4529-9B50-D4434CF9140F}">
      <dgm:prSet/>
      <dgm:spPr/>
      <dgm:t>
        <a:bodyPr/>
        <a:lstStyle/>
        <a:p>
          <a:endParaRPr lang="ru-RU"/>
        </a:p>
      </dgm:t>
    </dgm:pt>
    <dgm:pt modelId="{13AD6F95-5D77-4C3F-BE5B-77EC93083EE0}">
      <dgm:prSet phldrT="[Текст]"/>
      <dgm:spPr/>
      <dgm:t>
        <a:bodyPr/>
        <a:lstStyle/>
        <a:p>
          <a:r>
            <a:rPr lang="ru-RU" dirty="0" smtClean="0"/>
            <a:t>природные</a:t>
          </a:r>
          <a:endParaRPr lang="ru-RU" dirty="0"/>
        </a:p>
      </dgm:t>
    </dgm:pt>
    <dgm:pt modelId="{D9CB6C2E-9B5C-4E54-A5A8-0B3686A0C51C}" type="parTrans" cxnId="{566B6CDE-88E2-472E-8B2A-3ABED94ADF13}">
      <dgm:prSet/>
      <dgm:spPr/>
      <dgm:t>
        <a:bodyPr/>
        <a:lstStyle/>
        <a:p>
          <a:endParaRPr lang="ru-RU"/>
        </a:p>
      </dgm:t>
    </dgm:pt>
    <dgm:pt modelId="{3CEC014A-E440-44D2-BFF7-63FC98236E3C}" type="sibTrans" cxnId="{566B6CDE-88E2-472E-8B2A-3ABED94ADF13}">
      <dgm:prSet/>
      <dgm:spPr/>
      <dgm:t>
        <a:bodyPr/>
        <a:lstStyle/>
        <a:p>
          <a:endParaRPr lang="ru-RU"/>
        </a:p>
      </dgm:t>
    </dgm:pt>
    <dgm:pt modelId="{487F067C-90B9-4635-B915-3F14BBB85606}">
      <dgm:prSet phldrT="[Текст]" phldr="1"/>
      <dgm:spPr/>
      <dgm:t>
        <a:bodyPr/>
        <a:lstStyle/>
        <a:p>
          <a:endParaRPr lang="ru-RU"/>
        </a:p>
      </dgm:t>
    </dgm:pt>
    <dgm:pt modelId="{9A89A82F-2B61-4D23-9DDA-E0DA035501E7}" type="parTrans" cxnId="{ABE5E972-91C4-4AD3-8AC5-CE58E9823877}">
      <dgm:prSet/>
      <dgm:spPr/>
      <dgm:t>
        <a:bodyPr/>
        <a:lstStyle/>
        <a:p>
          <a:endParaRPr lang="ru-RU"/>
        </a:p>
      </dgm:t>
    </dgm:pt>
    <dgm:pt modelId="{987D6E3F-C18F-4C97-8C31-90CE0FECB92A}" type="sibTrans" cxnId="{ABE5E972-91C4-4AD3-8AC5-CE58E9823877}">
      <dgm:prSet/>
      <dgm:spPr/>
      <dgm:t>
        <a:bodyPr/>
        <a:lstStyle/>
        <a:p>
          <a:endParaRPr lang="ru-RU"/>
        </a:p>
      </dgm:t>
    </dgm:pt>
    <dgm:pt modelId="{27BEFE32-5DCC-41D0-AA0E-7D045011D627}">
      <dgm:prSet phldrT="[Текст]"/>
      <dgm:spPr/>
      <dgm:t>
        <a:bodyPr/>
        <a:lstStyle/>
        <a:p>
          <a:r>
            <a:rPr lang="ru-RU" dirty="0" smtClean="0"/>
            <a:t>социальные</a:t>
          </a:r>
          <a:endParaRPr lang="ru-RU" dirty="0"/>
        </a:p>
      </dgm:t>
    </dgm:pt>
    <dgm:pt modelId="{D4D3C0BE-B462-4655-8F2C-2FD76EBC33F8}" type="parTrans" cxnId="{D4721FFE-0C98-4BC2-BE9B-0A928660B050}">
      <dgm:prSet/>
      <dgm:spPr/>
      <dgm:t>
        <a:bodyPr/>
        <a:lstStyle/>
        <a:p>
          <a:endParaRPr lang="ru-RU"/>
        </a:p>
      </dgm:t>
    </dgm:pt>
    <dgm:pt modelId="{1D6AE80A-F989-4A26-BE9E-B5B98C4C3C4B}" type="sibTrans" cxnId="{D4721FFE-0C98-4BC2-BE9B-0A928660B050}">
      <dgm:prSet/>
      <dgm:spPr/>
      <dgm:t>
        <a:bodyPr/>
        <a:lstStyle/>
        <a:p>
          <a:endParaRPr lang="ru-RU"/>
        </a:p>
      </dgm:t>
    </dgm:pt>
    <dgm:pt modelId="{407CFAD1-4717-4E09-A3A4-C0D80FA2234C}">
      <dgm:prSet phldrT="[Текст]" phldr="1"/>
      <dgm:spPr/>
      <dgm:t>
        <a:bodyPr/>
        <a:lstStyle/>
        <a:p>
          <a:endParaRPr lang="ru-RU"/>
        </a:p>
      </dgm:t>
    </dgm:pt>
    <dgm:pt modelId="{8D57CC2A-771C-4553-8E5E-0825653884F0}" type="parTrans" cxnId="{8B34B4F1-B1DD-4832-A531-1084277F9AB5}">
      <dgm:prSet/>
      <dgm:spPr/>
      <dgm:t>
        <a:bodyPr/>
        <a:lstStyle/>
        <a:p>
          <a:endParaRPr lang="ru-RU"/>
        </a:p>
      </dgm:t>
    </dgm:pt>
    <dgm:pt modelId="{E5CA8239-AAB5-43EC-A6D9-56C2453B9022}" type="sibTrans" cxnId="{8B34B4F1-B1DD-4832-A531-1084277F9AB5}">
      <dgm:prSet/>
      <dgm:spPr/>
      <dgm:t>
        <a:bodyPr/>
        <a:lstStyle/>
        <a:p>
          <a:endParaRPr lang="ru-RU"/>
        </a:p>
      </dgm:t>
    </dgm:pt>
    <dgm:pt modelId="{E9DB829F-87F8-40AF-B4E5-67BA1367C57C}">
      <dgm:prSet phldrT="[Текст]"/>
      <dgm:spPr/>
      <dgm:t>
        <a:bodyPr/>
        <a:lstStyle/>
        <a:p>
          <a:r>
            <a:rPr lang="ru-RU" dirty="0" err="1" smtClean="0"/>
            <a:t>внутриличностные</a:t>
          </a:r>
          <a:endParaRPr lang="ru-RU" dirty="0"/>
        </a:p>
      </dgm:t>
    </dgm:pt>
    <dgm:pt modelId="{AB393A17-E377-4F77-8C18-130DA59EE789}" type="parTrans" cxnId="{EDBC8960-D51E-49E9-94E0-0FA86F6005D4}">
      <dgm:prSet/>
      <dgm:spPr/>
      <dgm:t>
        <a:bodyPr/>
        <a:lstStyle/>
        <a:p>
          <a:endParaRPr lang="ru-RU"/>
        </a:p>
      </dgm:t>
    </dgm:pt>
    <dgm:pt modelId="{9FA4D862-81A0-4EE2-91B6-7840BDC8EB9E}" type="sibTrans" cxnId="{EDBC8960-D51E-49E9-94E0-0FA86F6005D4}">
      <dgm:prSet/>
      <dgm:spPr/>
      <dgm:t>
        <a:bodyPr/>
        <a:lstStyle/>
        <a:p>
          <a:endParaRPr lang="ru-RU"/>
        </a:p>
      </dgm:t>
    </dgm:pt>
    <dgm:pt modelId="{0B7242D2-B8B9-436B-B736-898CF9BE8293}">
      <dgm:prSet/>
      <dgm:spPr/>
      <dgm:t>
        <a:bodyPr/>
        <a:lstStyle/>
        <a:p>
          <a:r>
            <a:rPr lang="ru-RU" smtClean="0">
              <a:effectLst/>
              <a:ea typeface="Calibri" panose="020F0502020204030204" pitchFamily="34" charset="0"/>
              <a:cs typeface="Times New Roman" panose="02020603050405020304" pitchFamily="18" charset="0"/>
            </a:rPr>
            <a:t>землетрясения, наводнения, лесные пожары, человек, заблудившийся в лес</a:t>
          </a:r>
          <a:endParaRPr lang="ru-RU"/>
        </a:p>
      </dgm:t>
    </dgm:pt>
    <dgm:pt modelId="{E16FEC89-36DA-4BA6-A9AD-BED27753493D}" type="parTrans" cxnId="{5FFD2E18-4F47-4EFF-BB44-06B83E3E8A42}">
      <dgm:prSet/>
      <dgm:spPr/>
      <dgm:t>
        <a:bodyPr/>
        <a:lstStyle/>
        <a:p>
          <a:endParaRPr lang="ru-RU"/>
        </a:p>
      </dgm:t>
    </dgm:pt>
    <dgm:pt modelId="{EB76C161-D556-401B-9D49-0E793F058AA1}" type="sibTrans" cxnId="{5FFD2E18-4F47-4EFF-BB44-06B83E3E8A42}">
      <dgm:prSet/>
      <dgm:spPr/>
      <dgm:t>
        <a:bodyPr/>
        <a:lstStyle/>
        <a:p>
          <a:endParaRPr lang="ru-RU"/>
        </a:p>
      </dgm:t>
    </dgm:pt>
    <dgm:pt modelId="{869A7804-90C9-44D0-8FDB-1E6BC9D85B5A}">
      <dgm:prSet/>
      <dgm:spPr/>
      <dgm:t>
        <a:bodyPr/>
        <a:lstStyle/>
        <a:p>
          <a:r>
            <a:rPr lang="ru-RU" smtClean="0">
              <a:ea typeface="Calibri" panose="020F0502020204030204" pitchFamily="34" charset="0"/>
              <a:cs typeface="Times New Roman" panose="02020603050405020304" pitchFamily="18" charset="0"/>
            </a:rPr>
            <a:t>атмосфера отвержения или враждебности со стороны сверстников или старших, конфликтная обстановка, ситуации насилия</a:t>
          </a:r>
          <a:r>
            <a:rPr lang="ru-RU" smtClean="0">
              <a:effectLst/>
              <a:ea typeface="Calibri" panose="020F0502020204030204" pitchFamily="34" charset="0"/>
              <a:cs typeface="Times New Roman" panose="02020603050405020304" pitchFamily="18" charset="0"/>
            </a:rPr>
            <a:t>, жестокого обращение, конфликты, буллинг и проч.</a:t>
          </a:r>
          <a:endParaRPr lang="ru-RU" dirty="0" smtClean="0">
            <a:effectLst/>
            <a:ea typeface="Calibri" panose="020F0502020204030204" pitchFamily="34" charset="0"/>
            <a:cs typeface="Times New Roman" panose="02020603050405020304" pitchFamily="18" charset="0"/>
          </a:endParaRPr>
        </a:p>
      </dgm:t>
    </dgm:pt>
    <dgm:pt modelId="{D30A23C8-A757-4238-8858-BB79918DC71F}" type="parTrans" cxnId="{3CBFCD30-AC7A-49BC-BCCC-4B9B5F4E44F7}">
      <dgm:prSet/>
      <dgm:spPr/>
      <dgm:t>
        <a:bodyPr/>
        <a:lstStyle/>
        <a:p>
          <a:endParaRPr lang="ru-RU"/>
        </a:p>
      </dgm:t>
    </dgm:pt>
    <dgm:pt modelId="{821F2C2C-87DF-48F6-AF52-3DAB5D713296}" type="sibTrans" cxnId="{3CBFCD30-AC7A-49BC-BCCC-4B9B5F4E44F7}">
      <dgm:prSet/>
      <dgm:spPr/>
      <dgm:t>
        <a:bodyPr/>
        <a:lstStyle/>
        <a:p>
          <a:endParaRPr lang="ru-RU"/>
        </a:p>
      </dgm:t>
    </dgm:pt>
    <dgm:pt modelId="{23742A3B-2F4E-45D7-9F13-633436B057FA}">
      <dgm:prSet/>
      <dgm:spPr/>
      <dgm:t>
        <a:bodyPr/>
        <a:lstStyle/>
        <a:p>
          <a:r>
            <a:rPr lang="ru-RU" smtClean="0">
              <a:ea typeface="Calibri" panose="020F0502020204030204" pitchFamily="34" charset="0"/>
              <a:cs typeface="Times New Roman" panose="02020603050405020304" pitchFamily="18" charset="0"/>
            </a:rPr>
            <a:t>атмосфера отвержения или враждебности со стороны сверстников или старших, конфликтная обстановка, ситуации насилия</a:t>
          </a:r>
          <a:r>
            <a:rPr lang="ru-RU" smtClean="0">
              <a:effectLst/>
              <a:ea typeface="Calibri" panose="020F0502020204030204" pitchFamily="34" charset="0"/>
              <a:cs typeface="Times New Roman" panose="02020603050405020304" pitchFamily="18" charset="0"/>
            </a:rPr>
            <a:t>, жестокого обращение, конфликты, буллинг и проч.</a:t>
          </a:r>
          <a:endParaRPr lang="ru-RU" dirty="0" smtClean="0">
            <a:effectLst/>
            <a:ea typeface="Calibri" panose="020F0502020204030204" pitchFamily="34" charset="0"/>
            <a:cs typeface="Times New Roman" panose="02020603050405020304" pitchFamily="18" charset="0"/>
          </a:endParaRPr>
        </a:p>
      </dgm:t>
    </dgm:pt>
    <dgm:pt modelId="{EDB6E0F3-0E76-4F42-8C48-9CB81EECBF74}" type="parTrans" cxnId="{267952C3-3779-4FA8-9108-6B8AAE2B33F0}">
      <dgm:prSet/>
      <dgm:spPr/>
      <dgm:t>
        <a:bodyPr/>
        <a:lstStyle/>
        <a:p>
          <a:endParaRPr lang="ru-RU"/>
        </a:p>
      </dgm:t>
    </dgm:pt>
    <dgm:pt modelId="{0D733AFC-118B-4394-886E-ADEDF48AEAAE}" type="sibTrans" cxnId="{267952C3-3779-4FA8-9108-6B8AAE2B33F0}">
      <dgm:prSet/>
      <dgm:spPr/>
      <dgm:t>
        <a:bodyPr/>
        <a:lstStyle/>
        <a:p>
          <a:endParaRPr lang="ru-RU"/>
        </a:p>
      </dgm:t>
    </dgm:pt>
    <dgm:pt modelId="{A63D0A8E-A4A1-4FF7-AEF1-15022FDC6D93}" type="pres">
      <dgm:prSet presAssocID="{0F3F58D2-8EDB-43F2-90A3-ACA9101823BC}" presName="Name0" presStyleCnt="0">
        <dgm:presLayoutVars>
          <dgm:chMax val="5"/>
          <dgm:chPref val="5"/>
          <dgm:dir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F8F1A91E-D839-41AD-90EA-7DD68C861D48}" type="pres">
      <dgm:prSet presAssocID="{CD2B10BD-3BFA-4288-856A-87CE50C52A3F}" presName="parentText1" presStyleLbl="node1" presStyleIdx="0" presStyleCnt="3">
        <dgm:presLayoutVars>
          <dgm:chMax/>
          <dgm:chPref val="3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8D4E8EB-82D8-4335-A2E1-8BC7F794FE5A}" type="pres">
      <dgm:prSet presAssocID="{CD2B10BD-3BFA-4288-856A-87CE50C52A3F}" presName="childText1" presStyleLbl="solidAlignAcc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41A121E-924B-45BB-AFA8-012928D60D37}" type="pres">
      <dgm:prSet presAssocID="{487F067C-90B9-4635-B915-3F14BBB85606}" presName="parentText2" presStyleLbl="node1" presStyleIdx="1" presStyleCnt="3">
        <dgm:presLayoutVars>
          <dgm:chMax/>
          <dgm:chPref val="3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10C8E54-9C78-4425-8152-A9AA476D445E}" type="pres">
      <dgm:prSet presAssocID="{487F067C-90B9-4635-B915-3F14BBB85606}" presName="childText2" presStyleLbl="solidAlignAcc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E1D0288-61FE-4BDD-AD9F-6BC08F299D78}" type="pres">
      <dgm:prSet presAssocID="{407CFAD1-4717-4E09-A3A4-C0D80FA2234C}" presName="parentText3" presStyleLbl="node1" presStyleIdx="2" presStyleCnt="3">
        <dgm:presLayoutVars>
          <dgm:chMax/>
          <dgm:chPref val="3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365F3DE-9B14-4D56-8B6A-8574E30DA382}" type="pres">
      <dgm:prSet presAssocID="{407CFAD1-4717-4E09-A3A4-C0D80FA2234C}" presName="childText3" presStyleLbl="solidAlignAcc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67952C3-3779-4FA8-9108-6B8AAE2B33F0}" srcId="{407CFAD1-4717-4E09-A3A4-C0D80FA2234C}" destId="{23742A3B-2F4E-45D7-9F13-633436B057FA}" srcOrd="1" destOrd="0" parTransId="{EDB6E0F3-0E76-4F42-8C48-9CB81EECBF74}" sibTransId="{0D733AFC-118B-4394-886E-ADEDF48AEAAE}"/>
    <dgm:cxn modelId="{EDBC8960-D51E-49E9-94E0-0FA86F6005D4}" srcId="{407CFAD1-4717-4E09-A3A4-C0D80FA2234C}" destId="{E9DB829F-87F8-40AF-B4E5-67BA1367C57C}" srcOrd="0" destOrd="0" parTransId="{AB393A17-E377-4F77-8C18-130DA59EE789}" sibTransId="{9FA4D862-81A0-4EE2-91B6-7840BDC8EB9E}"/>
    <dgm:cxn modelId="{13EF0712-333C-458E-8306-208ACC2415CC}" type="presOf" srcId="{23742A3B-2F4E-45D7-9F13-633436B057FA}" destId="{B365F3DE-9B14-4D56-8B6A-8574E30DA382}" srcOrd="0" destOrd="1" presId="urn:microsoft.com/office/officeart/2009/3/layout/IncreasingArrowsProcess"/>
    <dgm:cxn modelId="{B22EB5CF-547B-4ED9-B111-08EC8E281D68}" type="presOf" srcId="{407CFAD1-4717-4E09-A3A4-C0D80FA2234C}" destId="{BE1D0288-61FE-4BDD-AD9F-6BC08F299D78}" srcOrd="0" destOrd="0" presId="urn:microsoft.com/office/officeart/2009/3/layout/IncreasingArrowsProcess"/>
    <dgm:cxn modelId="{5CD3FBC6-5EEE-4E9E-B51E-1A62B2F31F93}" type="presOf" srcId="{869A7804-90C9-44D0-8FDB-1E6BC9D85B5A}" destId="{810C8E54-9C78-4425-8152-A9AA476D445E}" srcOrd="0" destOrd="1" presId="urn:microsoft.com/office/officeart/2009/3/layout/IncreasingArrowsProcess"/>
    <dgm:cxn modelId="{4F42A7AE-8978-4984-A694-B3B39AF2D262}" type="presOf" srcId="{487F067C-90B9-4635-B915-3F14BBB85606}" destId="{B41A121E-924B-45BB-AFA8-012928D60D37}" srcOrd="0" destOrd="0" presId="urn:microsoft.com/office/officeart/2009/3/layout/IncreasingArrowsProcess"/>
    <dgm:cxn modelId="{8D1B7151-92C9-443F-80CC-3C2B0B407643}" type="presOf" srcId="{0F3F58D2-8EDB-43F2-90A3-ACA9101823BC}" destId="{A63D0A8E-A4A1-4FF7-AEF1-15022FDC6D93}" srcOrd="0" destOrd="0" presId="urn:microsoft.com/office/officeart/2009/3/layout/IncreasingArrowsProcess"/>
    <dgm:cxn modelId="{83DA084E-28BA-4392-9980-81E3166C88C9}" type="presOf" srcId="{27BEFE32-5DCC-41D0-AA0E-7D045011D627}" destId="{810C8E54-9C78-4425-8152-A9AA476D445E}" srcOrd="0" destOrd="0" presId="urn:microsoft.com/office/officeart/2009/3/layout/IncreasingArrowsProcess"/>
    <dgm:cxn modelId="{566B6CDE-88E2-472E-8B2A-3ABED94ADF13}" srcId="{CD2B10BD-3BFA-4288-856A-87CE50C52A3F}" destId="{13AD6F95-5D77-4C3F-BE5B-77EC93083EE0}" srcOrd="0" destOrd="0" parTransId="{D9CB6C2E-9B5C-4E54-A5A8-0B3686A0C51C}" sibTransId="{3CEC014A-E440-44D2-BFF7-63FC98236E3C}"/>
    <dgm:cxn modelId="{F2115F0E-9067-4529-9B50-D4434CF9140F}" srcId="{0F3F58D2-8EDB-43F2-90A3-ACA9101823BC}" destId="{CD2B10BD-3BFA-4288-856A-87CE50C52A3F}" srcOrd="0" destOrd="0" parTransId="{D4385796-A78C-4CD3-A521-FA3B0DE9EA49}" sibTransId="{F141ACC0-2201-47AC-BEAF-7F45EE96531C}"/>
    <dgm:cxn modelId="{ABE5E972-91C4-4AD3-8AC5-CE58E9823877}" srcId="{0F3F58D2-8EDB-43F2-90A3-ACA9101823BC}" destId="{487F067C-90B9-4635-B915-3F14BBB85606}" srcOrd="1" destOrd="0" parTransId="{9A89A82F-2B61-4D23-9DDA-E0DA035501E7}" sibTransId="{987D6E3F-C18F-4C97-8C31-90CE0FECB92A}"/>
    <dgm:cxn modelId="{8B34B4F1-B1DD-4832-A531-1084277F9AB5}" srcId="{0F3F58D2-8EDB-43F2-90A3-ACA9101823BC}" destId="{407CFAD1-4717-4E09-A3A4-C0D80FA2234C}" srcOrd="2" destOrd="0" parTransId="{8D57CC2A-771C-4553-8E5E-0825653884F0}" sibTransId="{E5CA8239-AAB5-43EC-A6D9-56C2453B9022}"/>
    <dgm:cxn modelId="{5FFD2E18-4F47-4EFF-BB44-06B83E3E8A42}" srcId="{CD2B10BD-3BFA-4288-856A-87CE50C52A3F}" destId="{0B7242D2-B8B9-436B-B736-898CF9BE8293}" srcOrd="1" destOrd="0" parTransId="{E16FEC89-36DA-4BA6-A9AD-BED27753493D}" sibTransId="{EB76C161-D556-401B-9D49-0E793F058AA1}"/>
    <dgm:cxn modelId="{3E7653DF-1894-48CA-8FCA-DDF6A2CF41B5}" type="presOf" srcId="{E9DB829F-87F8-40AF-B4E5-67BA1367C57C}" destId="{B365F3DE-9B14-4D56-8B6A-8574E30DA382}" srcOrd="0" destOrd="0" presId="urn:microsoft.com/office/officeart/2009/3/layout/IncreasingArrowsProcess"/>
    <dgm:cxn modelId="{CD875658-8F89-490B-A65C-E73A05DA4111}" type="presOf" srcId="{13AD6F95-5D77-4C3F-BE5B-77EC93083EE0}" destId="{B8D4E8EB-82D8-4335-A2E1-8BC7F794FE5A}" srcOrd="0" destOrd="0" presId="urn:microsoft.com/office/officeart/2009/3/layout/IncreasingArrowsProcess"/>
    <dgm:cxn modelId="{3CBFCD30-AC7A-49BC-BCCC-4B9B5F4E44F7}" srcId="{487F067C-90B9-4635-B915-3F14BBB85606}" destId="{869A7804-90C9-44D0-8FDB-1E6BC9D85B5A}" srcOrd="1" destOrd="0" parTransId="{D30A23C8-A757-4238-8858-BB79918DC71F}" sibTransId="{821F2C2C-87DF-48F6-AF52-3DAB5D713296}"/>
    <dgm:cxn modelId="{D4721FFE-0C98-4BC2-BE9B-0A928660B050}" srcId="{487F067C-90B9-4635-B915-3F14BBB85606}" destId="{27BEFE32-5DCC-41D0-AA0E-7D045011D627}" srcOrd="0" destOrd="0" parTransId="{D4D3C0BE-B462-4655-8F2C-2FD76EBC33F8}" sibTransId="{1D6AE80A-F989-4A26-BE9E-B5B98C4C3C4B}"/>
    <dgm:cxn modelId="{EAB3E980-3E66-485E-A6CD-154D377DAC1D}" type="presOf" srcId="{0B7242D2-B8B9-436B-B736-898CF9BE8293}" destId="{B8D4E8EB-82D8-4335-A2E1-8BC7F794FE5A}" srcOrd="0" destOrd="1" presId="urn:microsoft.com/office/officeart/2009/3/layout/IncreasingArrowsProcess"/>
    <dgm:cxn modelId="{972E75B4-09F2-41B7-A283-A7C72A5AD2E0}" type="presOf" srcId="{CD2B10BD-3BFA-4288-856A-87CE50C52A3F}" destId="{F8F1A91E-D839-41AD-90EA-7DD68C861D48}" srcOrd="0" destOrd="0" presId="urn:microsoft.com/office/officeart/2009/3/layout/IncreasingArrowsProcess"/>
    <dgm:cxn modelId="{48B7FCF6-0AF6-4BBE-831B-965072CF4E6F}" type="presParOf" srcId="{A63D0A8E-A4A1-4FF7-AEF1-15022FDC6D93}" destId="{F8F1A91E-D839-41AD-90EA-7DD68C861D48}" srcOrd="0" destOrd="0" presId="urn:microsoft.com/office/officeart/2009/3/layout/IncreasingArrowsProcess"/>
    <dgm:cxn modelId="{F3469595-590E-4689-8753-CFB0908BC8E7}" type="presParOf" srcId="{A63D0A8E-A4A1-4FF7-AEF1-15022FDC6D93}" destId="{B8D4E8EB-82D8-4335-A2E1-8BC7F794FE5A}" srcOrd="1" destOrd="0" presId="urn:microsoft.com/office/officeart/2009/3/layout/IncreasingArrowsProcess"/>
    <dgm:cxn modelId="{C1B4EE5B-135F-4153-A5BE-C29F15C3AC78}" type="presParOf" srcId="{A63D0A8E-A4A1-4FF7-AEF1-15022FDC6D93}" destId="{B41A121E-924B-45BB-AFA8-012928D60D37}" srcOrd="2" destOrd="0" presId="urn:microsoft.com/office/officeart/2009/3/layout/IncreasingArrowsProcess"/>
    <dgm:cxn modelId="{BD90CA48-0294-4A34-A668-AA5A6C3FEBB5}" type="presParOf" srcId="{A63D0A8E-A4A1-4FF7-AEF1-15022FDC6D93}" destId="{810C8E54-9C78-4425-8152-A9AA476D445E}" srcOrd="3" destOrd="0" presId="urn:microsoft.com/office/officeart/2009/3/layout/IncreasingArrowsProcess"/>
    <dgm:cxn modelId="{E5A4CE40-5868-4E35-9C78-666502D608DD}" type="presParOf" srcId="{A63D0A8E-A4A1-4FF7-AEF1-15022FDC6D93}" destId="{BE1D0288-61FE-4BDD-AD9F-6BC08F299D78}" srcOrd="4" destOrd="0" presId="urn:microsoft.com/office/officeart/2009/3/layout/IncreasingArrowsProcess"/>
    <dgm:cxn modelId="{F6DA54C8-294B-4135-A36B-F295E9AC99E1}" type="presParOf" srcId="{A63D0A8E-A4A1-4FF7-AEF1-15022FDC6D93}" destId="{B365F3DE-9B14-4D56-8B6A-8574E30DA382}" srcOrd="5" destOrd="0" presId="urn:microsoft.com/office/officeart/2009/3/layout/IncreasingArrowsProcess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8F1A91E-D839-41AD-90EA-7DD68C861D48}">
      <dsp:nvSpPr>
        <dsp:cNvPr id="0" name=""/>
        <dsp:cNvSpPr/>
      </dsp:nvSpPr>
      <dsp:spPr>
        <a:xfrm>
          <a:off x="0" y="701977"/>
          <a:ext cx="4464496" cy="650200"/>
        </a:xfrm>
        <a:prstGeom prst="rightArrow">
          <a:avLst>
            <a:gd name="adj1" fmla="val 50000"/>
            <a:gd name="adj2" fmla="val 5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254000" bIns="103219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kern="1200"/>
        </a:p>
      </dsp:txBody>
      <dsp:txXfrm>
        <a:off x="0" y="864527"/>
        <a:ext cx="4301946" cy="325100"/>
      </dsp:txXfrm>
    </dsp:sp>
    <dsp:sp modelId="{B8D4E8EB-82D8-4335-A2E1-8BC7F794FE5A}">
      <dsp:nvSpPr>
        <dsp:cNvPr id="0" name=""/>
        <dsp:cNvSpPr/>
      </dsp:nvSpPr>
      <dsp:spPr>
        <a:xfrm>
          <a:off x="0" y="1203375"/>
          <a:ext cx="1375064" cy="1252525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30480" rIns="30480" bIns="30480" numCol="1" spcCol="1270" anchor="t" anchorCtr="0">
          <a:noAutofit/>
        </a:bodyPr>
        <a:lstStyle/>
        <a:p>
          <a:pPr lvl="0" algn="l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" kern="1200" dirty="0" smtClean="0"/>
            <a:t>природные</a:t>
          </a:r>
          <a:endParaRPr lang="ru-RU" sz="800" kern="1200" dirty="0"/>
        </a:p>
        <a:p>
          <a:pPr lvl="0" algn="l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" kern="1200" smtClean="0">
              <a:effectLst/>
              <a:ea typeface="Calibri" panose="020F0502020204030204" pitchFamily="34" charset="0"/>
              <a:cs typeface="Times New Roman" panose="02020603050405020304" pitchFamily="18" charset="0"/>
            </a:rPr>
            <a:t>землетрясения, наводнения, лесные пожары, человек, заблудившийся в лес</a:t>
          </a:r>
          <a:endParaRPr lang="ru-RU" sz="800" kern="1200"/>
        </a:p>
      </dsp:txBody>
      <dsp:txXfrm>
        <a:off x="0" y="1203375"/>
        <a:ext cx="1375064" cy="1252525"/>
      </dsp:txXfrm>
    </dsp:sp>
    <dsp:sp modelId="{B41A121E-924B-45BB-AFA8-012928D60D37}">
      <dsp:nvSpPr>
        <dsp:cNvPr id="0" name=""/>
        <dsp:cNvSpPr/>
      </dsp:nvSpPr>
      <dsp:spPr>
        <a:xfrm>
          <a:off x="1375064" y="918710"/>
          <a:ext cx="3089431" cy="650200"/>
        </a:xfrm>
        <a:prstGeom prst="rightArrow">
          <a:avLst>
            <a:gd name="adj1" fmla="val 50000"/>
            <a:gd name="adj2" fmla="val 5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254000" bIns="103219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kern="1200"/>
        </a:p>
      </dsp:txBody>
      <dsp:txXfrm>
        <a:off x="1375064" y="1081260"/>
        <a:ext cx="2926881" cy="325100"/>
      </dsp:txXfrm>
    </dsp:sp>
    <dsp:sp modelId="{810C8E54-9C78-4425-8152-A9AA476D445E}">
      <dsp:nvSpPr>
        <dsp:cNvPr id="0" name=""/>
        <dsp:cNvSpPr/>
      </dsp:nvSpPr>
      <dsp:spPr>
        <a:xfrm>
          <a:off x="1375064" y="1420109"/>
          <a:ext cx="1375064" cy="1252525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30480" rIns="30480" bIns="30480" numCol="1" spcCol="1270" anchor="t" anchorCtr="0">
          <a:noAutofit/>
        </a:bodyPr>
        <a:lstStyle/>
        <a:p>
          <a:pPr lvl="0" algn="l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" kern="1200" dirty="0" smtClean="0"/>
            <a:t>социальные</a:t>
          </a:r>
          <a:endParaRPr lang="ru-RU" sz="800" kern="1200" dirty="0"/>
        </a:p>
        <a:p>
          <a:pPr lvl="0" algn="l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" kern="1200" smtClean="0">
              <a:ea typeface="Calibri" panose="020F0502020204030204" pitchFamily="34" charset="0"/>
              <a:cs typeface="Times New Roman" panose="02020603050405020304" pitchFamily="18" charset="0"/>
            </a:rPr>
            <a:t>атмосфера отвержения или враждебности со стороны сверстников или старших, конфликтная обстановка, ситуации насилия</a:t>
          </a:r>
          <a:r>
            <a:rPr lang="ru-RU" sz="800" kern="1200" smtClean="0">
              <a:effectLst/>
              <a:ea typeface="Calibri" panose="020F0502020204030204" pitchFamily="34" charset="0"/>
              <a:cs typeface="Times New Roman" panose="02020603050405020304" pitchFamily="18" charset="0"/>
            </a:rPr>
            <a:t>, жестокого обращение, конфликты, буллинг и проч.</a:t>
          </a:r>
          <a:endParaRPr lang="ru-RU" sz="800" kern="1200" dirty="0" smtClean="0">
            <a:effectLst/>
            <a:ea typeface="Calibri" panose="020F0502020204030204" pitchFamily="34" charset="0"/>
            <a:cs typeface="Times New Roman" panose="02020603050405020304" pitchFamily="18" charset="0"/>
          </a:endParaRPr>
        </a:p>
      </dsp:txBody>
      <dsp:txXfrm>
        <a:off x="1375064" y="1420109"/>
        <a:ext cx="1375064" cy="1252525"/>
      </dsp:txXfrm>
    </dsp:sp>
    <dsp:sp modelId="{BE1D0288-61FE-4BDD-AD9F-6BC08F299D78}">
      <dsp:nvSpPr>
        <dsp:cNvPr id="0" name=""/>
        <dsp:cNvSpPr/>
      </dsp:nvSpPr>
      <dsp:spPr>
        <a:xfrm>
          <a:off x="2750129" y="1135444"/>
          <a:ext cx="1714366" cy="650200"/>
        </a:xfrm>
        <a:prstGeom prst="rightArrow">
          <a:avLst>
            <a:gd name="adj1" fmla="val 50000"/>
            <a:gd name="adj2" fmla="val 5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254000" bIns="103219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kern="1200"/>
        </a:p>
      </dsp:txBody>
      <dsp:txXfrm>
        <a:off x="2750129" y="1297994"/>
        <a:ext cx="1551816" cy="325100"/>
      </dsp:txXfrm>
    </dsp:sp>
    <dsp:sp modelId="{B365F3DE-9B14-4D56-8B6A-8574E30DA382}">
      <dsp:nvSpPr>
        <dsp:cNvPr id="0" name=""/>
        <dsp:cNvSpPr/>
      </dsp:nvSpPr>
      <dsp:spPr>
        <a:xfrm>
          <a:off x="2750129" y="1636842"/>
          <a:ext cx="1375064" cy="1234195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30480" rIns="30480" bIns="30480" numCol="1" spcCol="1270" anchor="t" anchorCtr="0">
          <a:noAutofit/>
        </a:bodyPr>
        <a:lstStyle/>
        <a:p>
          <a:pPr lvl="0" algn="l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" kern="1200" dirty="0" err="1" smtClean="0"/>
            <a:t>внутриличностные</a:t>
          </a:r>
          <a:endParaRPr lang="ru-RU" sz="800" kern="1200" dirty="0"/>
        </a:p>
        <a:p>
          <a:pPr lvl="0" algn="l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" kern="1200" smtClean="0">
              <a:ea typeface="Calibri" panose="020F0502020204030204" pitchFamily="34" charset="0"/>
              <a:cs typeface="Times New Roman" panose="02020603050405020304" pitchFamily="18" charset="0"/>
            </a:rPr>
            <a:t>атмосфера отвержения или враждебности со стороны сверстников или старших, конфликтная обстановка, ситуации насилия</a:t>
          </a:r>
          <a:r>
            <a:rPr lang="ru-RU" sz="800" kern="1200" smtClean="0">
              <a:effectLst/>
              <a:ea typeface="Calibri" panose="020F0502020204030204" pitchFamily="34" charset="0"/>
              <a:cs typeface="Times New Roman" panose="02020603050405020304" pitchFamily="18" charset="0"/>
            </a:rPr>
            <a:t>, жестокого обращение, конфликты, буллинг и проч.</a:t>
          </a:r>
          <a:endParaRPr lang="ru-RU" sz="800" kern="1200" dirty="0" smtClean="0">
            <a:effectLst/>
            <a:ea typeface="Calibri" panose="020F0502020204030204" pitchFamily="34" charset="0"/>
            <a:cs typeface="Times New Roman" panose="02020603050405020304" pitchFamily="18" charset="0"/>
          </a:endParaRPr>
        </a:p>
      </dsp:txBody>
      <dsp:txXfrm>
        <a:off x="2750129" y="1636842"/>
        <a:ext cx="1375064" cy="123419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9/3/layout/IncreasingArrowsProcess">
  <dgm:title val=""/>
  <dgm:desc val=""/>
  <dgm:catLst>
    <dgm:cat type="process" pri="5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clrData>
  <dgm:layoutNode name="Name0">
    <dgm:varLst>
      <dgm:chMax val="5"/>
      <dgm:chPref val="5"/>
      <dgm:dir/>
      <dgm:animLvl val="lvl"/>
    </dgm:varLst>
    <dgm:shape xmlns:r="http://schemas.openxmlformats.org/officeDocument/2006/relationships" r:blip="">
      <dgm:adjLst/>
    </dgm:shape>
    <dgm:choose name="Name1">
      <dgm:if name="Name2" axis="ch" ptType="node" func="cnt" op="equ" val="1">
        <dgm:choose name="Name3">
          <dgm:if name="Name4" axis="ch ch" ptType="node node" func="cnt" op="equ" val="0">
            <dgm:alg type="composite">
              <dgm:param type="ar" val="6.8662"/>
            </dgm:alg>
            <dgm:choose name="Name5">
              <dgm:if name="Name6" func="var" arg="dir" op="equ" val="norm">
                <dgm:constrLst>
                  <dgm:constr type="primFontSz" for="des" forName="parentText1" val="65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/>
                </dgm:constrLst>
              </dgm:if>
              <dgm:else name="Name7">
                <dgm:constrLst>
                  <dgm:constr type="primFontSz" for="des" forName="parentText1" val="65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/>
                </dgm:constrLst>
              </dgm:else>
            </dgm:choose>
          </dgm:if>
          <dgm:else name="Name8">
            <dgm:alg type="composite">
              <dgm:param type="ar" val="1.9864"/>
            </dgm:alg>
            <dgm:choose name="Name9">
              <dgm:if name="Name1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93"/>
                  <dgm:constr type="l" for="ch" forName="childText1" refType="w" fact="0"/>
                  <dgm:constr type="t" for="ch" forName="childText1" refType="h" fact="0.224"/>
                  <dgm:constr type="w" for="ch" forName="childText1" refType="w" fact="0.9241"/>
                  <dgm:constr type="h" for="ch" forName="childText1" refType="h" fact="0.776"/>
                </dgm:constrLst>
              </dgm:if>
              <dgm:else name="Name1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93"/>
                  <dgm:constr type="l" for="ch" forName="childText1" refType="w" fact="0.076"/>
                  <dgm:constr type="t" for="ch" forName="childText1" refType="h" fact="0.224"/>
                  <dgm:constr type="w" for="ch" forName="childText1" refType="w" fact="0.9241"/>
                  <dgm:constr type="h" for="ch" forName="childText1" refType="h" fact="0.776"/>
                </dgm:constrLst>
              </dgm:else>
            </dgm:choose>
          </dgm:else>
        </dgm:choose>
      </dgm:if>
      <dgm:if name="Name12" axis="ch" ptType="node" func="cnt" op="equ" val="2">
        <dgm:choose name="Name13">
          <dgm:if name="Name14" axis="ch ch" ptType="node node" func="cnt" op="equ" val="0">
            <dgm:alg type="composite">
              <dgm:param type="ar" val="5.1498"/>
            </dgm:alg>
            <dgm:choose name="Name15">
              <dgm:if name="Name1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7501"/>
                  <dgm:constr type="l" for="ch" forName="parentText2" refType="w" fact="0.462"/>
                  <dgm:constr type="t" for="ch" forName="parentText2" refType="h" fact="0.2499"/>
                  <dgm:constr type="w" for="ch" forName="parentText2" refType="w" fact="0.538"/>
                  <dgm:constr type="h" for="ch" forName="parentText2" refType="h" fact="0.7501"/>
                </dgm:constrLst>
              </dgm:if>
              <dgm:else name="Name1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7501"/>
                  <dgm:constr type="l" for="ch" forName="parentText2" refType="w" fact="0"/>
                  <dgm:constr type="t" for="ch" forName="parentText2" refType="h" fact="0.2499"/>
                  <dgm:constr type="w" for="ch" forName="parentText2" refType="w" fact="0.538"/>
                  <dgm:constr type="h" for="ch" forName="parentText2" refType="h" fact="0.7501"/>
                </dgm:constrLst>
              </dgm:else>
            </dgm:choose>
          </dgm:if>
          <dgm:else name="Name18">
            <dgm:alg type="composite">
              <dgm:param type="ar" val="2.0563"/>
            </dgm:alg>
            <dgm:choose name="Name19">
              <dgm:if name="Name2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parentText2" refType="primFontSz" refFor="des" refForName="parentText1" op="equ"/>
                  <dgm:constr type="primFontSz" for="des" forName="childText2" refType="primFontSz" refFor="des" refForName="child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995"/>
                  <dgm:constr type="l" for="ch" forName="parentText2" refType="w" fact="0.462"/>
                  <dgm:constr type="t" for="ch" forName="parentText2" refType="h" fact="0.0998"/>
                  <dgm:constr type="w" for="ch" forName="parentText2" refType="w" fact="0.538"/>
                  <dgm:constr type="h" for="ch" forName="parentText2" refType="h" fact="0.2995"/>
                  <dgm:constr type="l" for="ch" forName="childText1" refType="w" fact="0"/>
                  <dgm:constr type="t" for="ch" forName="childText1" refType="h" fact="0.2317"/>
                  <dgm:constr type="w" for="ch" forName="childText1" refType="w" fact="0.462"/>
                  <dgm:constr type="h" for="ch" forName="childText1" refType="h" fact="0.6685"/>
                  <dgm:constr type="l" for="ch" forName="childText2" refType="w" fact="0.462"/>
                  <dgm:constr type="t" for="ch" forName="childText2" refType="h" fact="0.3315"/>
                  <dgm:constr type="w" for="ch" forName="childText2" refType="w" fact="0.462"/>
                  <dgm:constr type="h" for="ch" forName="childText2" refType="h" fact="0.6685"/>
                </dgm:constrLst>
              </dgm:if>
              <dgm:else name="Name2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parentText2" refType="primFontSz" refFor="des" refForName="parentText1" op="equ"/>
                  <dgm:constr type="primFontSz" for="des" forName="childText2" refType="primFontSz" refFor="des" refForName="child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995"/>
                  <dgm:constr type="l" for="ch" forName="parentText2" refType="w" fact="0"/>
                  <dgm:constr type="t" for="ch" forName="parentText2" refType="h" fact="0.0998"/>
                  <dgm:constr type="w" for="ch" forName="parentText2" refType="w" fact="0.538"/>
                  <dgm:constr type="h" for="ch" forName="parentText2" refType="h" fact="0.2995"/>
                  <dgm:constr type="l" for="ch" forName="childText1" refType="w" fact="0.538"/>
                  <dgm:constr type="t" for="ch" forName="childText1" refType="h" fact="0.2317"/>
                  <dgm:constr type="w" for="ch" forName="childText1" refType="w" fact="0.462"/>
                  <dgm:constr type="h" for="ch" forName="childText1" refType="h" fact="0.6685"/>
                  <dgm:constr type="l" for="ch" forName="childText2" refType="w" fact="0.076"/>
                  <dgm:constr type="t" for="ch" forName="childText2" refType="h" fact="0.3315"/>
                  <dgm:constr type="w" for="ch" forName="childText2" refType="w" fact="0.462"/>
                  <dgm:constr type="h" for="ch" forName="childText2" refType="h" fact="0.6685"/>
                </dgm:constrLst>
              </dgm:else>
            </dgm:choose>
          </dgm:else>
        </dgm:choose>
      </dgm:if>
      <dgm:if name="Name22" axis="ch" ptType="node" func="cnt" op="equ" val="3">
        <dgm:choose name="Name23">
          <dgm:if name="Name24" axis="ch ch" ptType="node node" func="cnt" op="equ" val="0">
            <dgm:alg type="composite">
              <dgm:param type="ar" val="4.1198"/>
            </dgm:alg>
            <dgm:choose name="Name25">
              <dgm:if name="Name2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6"/>
                  <dgm:constr type="l" for="ch" forName="parentText2" refType="w" fact="0.308"/>
                  <dgm:constr type="t" for="ch" forName="parentText2" refType="h" fact="0.2"/>
                  <dgm:constr type="w" for="ch" forName="parentText2" refType="w" fact="0.692"/>
                  <dgm:constr type="h" for="ch" forName="parentText2" refType="h" fact="0.6"/>
                  <dgm:constr type="l" for="ch" forName="parentText3" refType="w" fact="0.616"/>
                  <dgm:constr type="t" for="ch" forName="parentText3" refType="h" fact="0.4"/>
                  <dgm:constr type="w" for="ch" forName="parentText3" refType="w" fact="0.384"/>
                  <dgm:constr type="h" for="ch" forName="parentText3" refType="h" fact="0.6"/>
                </dgm:constrLst>
              </dgm:if>
              <dgm:else name="Name2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6"/>
                  <dgm:constr type="l" for="ch" forName="parentText2" refType="w" fact="0"/>
                  <dgm:constr type="t" for="ch" forName="parentText2" refType="h" fact="0.2"/>
                  <dgm:constr type="w" for="ch" forName="parentText2" refType="w" fact="0.692"/>
                  <dgm:constr type="h" for="ch" forName="parentText2" refType="h" fact="0.6"/>
                  <dgm:constr type="l" for="ch" forName="parentText3" refType="w" fact="0"/>
                  <dgm:constr type="t" for="ch" forName="parentText3" refType="h" fact="0.4"/>
                  <dgm:constr type="w" for="ch" forName="parentText3" refType="w" fact="0.384"/>
                  <dgm:constr type="h" for="ch" forName="parentText3" refType="h" fact="0.6"/>
                </dgm:constrLst>
              </dgm:else>
            </dgm:choose>
          </dgm:if>
          <dgm:else name="Name28">
            <dgm:alg type="composite">
              <dgm:param type="ar" val="2.0702"/>
            </dgm:alg>
            <dgm:choose name="Name29">
              <dgm:if name="Name3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l" for="ch" forName="childText1" refType="w" fact="0"/>
                  <dgm:constr type="t" for="ch" forName="childText1" refType="h" fact="0.2325"/>
                  <dgm:constr type="w" for="ch" forName="childText1" refType="w" fact="0.308"/>
                  <dgm:constr type="h" for="ch" forName="childText1" refType="h" fact="0.5808"/>
                  <dgm:constr type="l" for="ch" forName="childText2" refType="w" fact="0.308"/>
                  <dgm:constr type="t" for="ch" forName="childText2" refType="h" fact="0.333"/>
                  <dgm:constr type="w" for="ch" forName="childText2" refType="w" fact="0.308"/>
                  <dgm:constr type="h" for="ch" forName="childText2" refType="h" fact="0.5808"/>
                  <dgm:constr type="l" for="ch" forName="childText3" refType="w" fact="0.616"/>
                  <dgm:constr type="t" for="ch" forName="childText3" refType="h" fact="0.4335"/>
                  <dgm:constr type="w" for="ch" forName="childText3" refType="w" fact="0.308"/>
                  <dgm:constr type="h" for="ch" forName="childText3" refType="h" fact="0.572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3015"/>
                  <dgm:constr type="l" for="ch" forName="parentText2" refType="w" fact="0.308"/>
                  <dgm:constr type="t" for="ch" forName="parentText2" refType="h" fact="0.1005"/>
                  <dgm:constr type="w" for="ch" forName="parentText2" refType="w" fact="0.692"/>
                  <dgm:constr type="h" for="ch" forName="parentText2" refType="h" fact="0.3015"/>
                  <dgm:constr type="l" for="ch" forName="parentText3" refType="w" fact="0.616"/>
                  <dgm:constr type="t" for="ch" forName="parentText3" refType="h" fact="0.201"/>
                  <dgm:constr type="w" for="ch" forName="parentText3" refType="w" fact="0.384"/>
                  <dgm:constr type="h" for="ch" forName="parentText3" refType="h" fact="0.3015"/>
                </dgm:constrLst>
              </dgm:if>
              <dgm:else name="Name3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l" for="ch" forName="childText1" refType="w" fact="0.692"/>
                  <dgm:constr type="t" for="ch" forName="childText1" refType="h" fact="0.2325"/>
                  <dgm:constr type="w" for="ch" forName="childText1" refType="w" fact="0.308"/>
                  <dgm:constr type="h" for="ch" forName="childText1" refType="h" fact="0.5808"/>
                  <dgm:constr type="l" for="ch" forName="childText2" refType="w" fact="0.384"/>
                  <dgm:constr type="t" for="ch" forName="childText2" refType="h" fact="0.333"/>
                  <dgm:constr type="w" for="ch" forName="childText2" refType="w" fact="0.308"/>
                  <dgm:constr type="h" for="ch" forName="childText2" refType="h" fact="0.5808"/>
                  <dgm:constr type="l" for="ch" forName="childText3" refType="w" fact="0.076"/>
                  <dgm:constr type="t" for="ch" forName="childText3" refType="h" fact="0.4335"/>
                  <dgm:constr type="w" for="ch" forName="childText3" refType="w" fact="0.308"/>
                  <dgm:constr type="h" for="ch" forName="childText3" refType="h" fact="0.572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3015"/>
                  <dgm:constr type="l" for="ch" forName="parentText2" refType="w" fact="0"/>
                  <dgm:constr type="t" for="ch" forName="parentText2" refType="h" fact="0.1005"/>
                  <dgm:constr type="w" for="ch" forName="parentText2" refType="w" fact="0.692"/>
                  <dgm:constr type="h" for="ch" forName="parentText2" refType="h" fact="0.3015"/>
                  <dgm:constr type="l" for="ch" forName="parentText3" refType="w" fact="0"/>
                  <dgm:constr type="t" for="ch" forName="parentText3" refType="h" fact="0.201"/>
                  <dgm:constr type="w" for="ch" forName="parentText3" refType="w" fact="0.384"/>
                  <dgm:constr type="h" for="ch" forName="parentText3" refType="h" fact="0.3015"/>
                </dgm:constrLst>
              </dgm:else>
            </dgm:choose>
          </dgm:else>
        </dgm:choose>
      </dgm:if>
      <dgm:if name="Name32" axis="ch" ptType="node" func="cnt" op="equ" val="4">
        <dgm:choose name="Name33">
          <dgm:if name="Name34" axis="ch ch" ptType="node node" func="cnt" op="equ" val="0">
            <dgm:alg type="composite">
              <dgm:param type="ar" val="3.435"/>
            </dgm:alg>
            <dgm:choose name="Name35">
              <dgm:if name="Name3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5001"/>
                  <dgm:constr type="l" for="ch" forName="parentText2" refType="w" fact="0.2305"/>
                  <dgm:constr type="t" for="ch" forName="parentText2" refType="h" fact="0.1666"/>
                  <dgm:constr type="w" for="ch" forName="parentText2" refType="w" fact="0.7695"/>
                  <dgm:constr type="h" for="ch" forName="parentText2" refType="h" fact="0.5001"/>
                  <dgm:constr type="l" for="ch" forName="parentText3" refType="w" fact="0.461"/>
                  <dgm:constr type="t" for="ch" forName="parentText3" refType="h" fact="0.3333"/>
                  <dgm:constr type="w" for="ch" forName="parentText3" refType="w" fact="0.539"/>
                  <dgm:constr type="h" for="ch" forName="parentText3" refType="h" fact="0.5001"/>
                  <dgm:constr type="l" for="ch" forName="parentText4" refType="w" fact="0.6915"/>
                  <dgm:constr type="t" for="ch" forName="parentText4" refType="h" fact="0.4999"/>
                  <dgm:constr type="w" for="ch" forName="parentText4" refType="w" fact="0.3085"/>
                  <dgm:constr type="h" for="ch" forName="parentText4" refType="h" fact="0.5001"/>
                </dgm:constrLst>
              </dgm:if>
              <dgm:else name="Name3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5001"/>
                  <dgm:constr type="l" for="ch" forName="parentText2" refType="w" fact="0"/>
                  <dgm:constr type="t" for="ch" forName="parentText2" refType="h" fact="0.1666"/>
                  <dgm:constr type="w" for="ch" forName="parentText2" refType="w" fact="0.7695"/>
                  <dgm:constr type="h" for="ch" forName="parentText2" refType="h" fact="0.5001"/>
                  <dgm:constr type="l" for="ch" forName="parentText3" refType="w" fact="0"/>
                  <dgm:constr type="t" for="ch" forName="parentText3" refType="h" fact="0.3333"/>
                  <dgm:constr type="w" for="ch" forName="parentText3" refType="w" fact="0.539"/>
                  <dgm:constr type="h" for="ch" forName="parentText3" refType="h" fact="0.5001"/>
                  <dgm:constr type="l" for="ch" forName="parentText4" refType="w" fact="0"/>
                  <dgm:constr type="t" for="ch" forName="parentText4" refType="h" fact="0.4999"/>
                  <dgm:constr type="w" for="ch" forName="parentText4" refType="w" fact="0.3085"/>
                  <dgm:constr type="h" for="ch" forName="parentText4" refType="h" fact="0.5001"/>
                </dgm:constrLst>
              </dgm:else>
            </dgm:choose>
          </dgm:if>
          <dgm:else name="Name38">
            <dgm:alg type="composite">
              <dgm:param type="ar" val="1.9377"/>
            </dgm:alg>
            <dgm:choose name="Name39">
              <dgm:if name="Name4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l" for="ch" forName="childText1" refType="w" fact="0"/>
                  <dgm:constr type="t" for="ch" forName="childText1" refType="h" fact="0.218"/>
                  <dgm:constr type="w" for="ch" forName="childText1" refType="w" fact="0.2305"/>
                  <dgm:constr type="h" for="ch" forName="childText1" refType="h" fact="0.5218"/>
                  <dgm:constr type="l" for="ch" forName="childText2" refType="w" fact="0.2305"/>
                  <dgm:constr type="t" for="ch" forName="childText2" refType="h" fact="0.312"/>
                  <dgm:constr type="w" for="ch" forName="childText2" refType="w" fact="0.2305"/>
                  <dgm:constr type="h" for="ch" forName="childText2" refType="h" fact="0.5085"/>
                  <dgm:constr type="l" for="ch" forName="childText3" refType="w" fact="0.461"/>
                  <dgm:constr type="t" for="ch" forName="childText3" refType="h" fact="0.406"/>
                  <dgm:constr type="w" for="ch" forName="childText3" refType="w" fact="0.2305"/>
                  <dgm:constr type="h" for="ch" forName="childText3" refType="h" fact="0.5119"/>
                  <dgm:constr type="l" for="ch" forName="childText4" refType="w" fact="0.6915"/>
                  <dgm:constr type="t" for="ch" forName="childText4" refType="h" fact="0.5"/>
                  <dgm:constr type="w" for="ch" forName="childText4" refType="w" fact="0.2326"/>
                  <dgm:constr type="h" for="ch" forName="childText4" refType="h" fact="0.5179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21"/>
                  <dgm:constr type="l" for="ch" forName="parentText2" refType="w" fact="0.2305"/>
                  <dgm:constr type="t" for="ch" forName="parentText2" refType="h" fact="0.094"/>
                  <dgm:constr type="w" for="ch" forName="parentText2" refType="w" fact="0.7695"/>
                  <dgm:constr type="h" for="ch" forName="parentText2" refType="h" fact="0.2821"/>
                  <dgm:constr type="l" for="ch" forName="parentText3" refType="w" fact="0.461"/>
                  <dgm:constr type="t" for="ch" forName="parentText3" refType="h" fact="0.188"/>
                  <dgm:constr type="w" for="ch" forName="parentText3" refType="w" fact="0.539"/>
                  <dgm:constr type="h" for="ch" forName="parentText3" refType="h" fact="0.2821"/>
                  <dgm:constr type="l" for="ch" forName="parentText4" refType="w" fact="0.6915"/>
                  <dgm:constr type="t" for="ch" forName="parentText4" refType="h" fact="0.282"/>
                  <dgm:constr type="w" for="ch" forName="parentText4" refType="w" fact="0.3085"/>
                  <dgm:constr type="h" for="ch" forName="parentText4" refType="h" fact="0.2821"/>
                </dgm:constrLst>
              </dgm:if>
              <dgm:else name="Name4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l" for="ch" forName="childText1" refType="w" fact="0.7695"/>
                  <dgm:constr type="t" for="ch" forName="childText1" refType="h" fact="0.218"/>
                  <dgm:constr type="w" for="ch" forName="childText1" refType="w" fact="0.2305"/>
                  <dgm:constr type="h" for="ch" forName="childText1" refType="h" fact="0.5218"/>
                  <dgm:constr type="l" for="ch" forName="childText2" refType="w" fact="0.539"/>
                  <dgm:constr type="t" for="ch" forName="childText2" refType="h" fact="0.312"/>
                  <dgm:constr type="w" for="ch" forName="childText2" refType="w" fact="0.2305"/>
                  <dgm:constr type="h" for="ch" forName="childText2" refType="h" fact="0.5085"/>
                  <dgm:constr type="l" for="ch" forName="childText3" refType="w" fact="0.3085"/>
                  <dgm:constr type="t" for="ch" forName="childText3" refType="h" fact="0.406"/>
                  <dgm:constr type="w" for="ch" forName="childText3" refType="w" fact="0.2305"/>
                  <dgm:constr type="h" for="ch" forName="childText3" refType="h" fact="0.5119"/>
                  <dgm:constr type="l" for="ch" forName="childText4" refType="w" fact="0.076"/>
                  <dgm:constr type="t" for="ch" forName="childText4" refType="h" fact="0.5"/>
                  <dgm:constr type="w" for="ch" forName="childText4" refType="w" fact="0.2346"/>
                  <dgm:constr type="h" for="ch" forName="childText4" refType="h" fact="0.5179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21"/>
                  <dgm:constr type="l" for="ch" forName="parentText2" refType="w" fact="0"/>
                  <dgm:constr type="t" for="ch" forName="parentText2" refType="h" fact="0.094"/>
                  <dgm:constr type="w" for="ch" forName="parentText2" refType="w" fact="0.7695"/>
                  <dgm:constr type="h" for="ch" forName="parentText2" refType="h" fact="0.2821"/>
                  <dgm:constr type="l" for="ch" forName="parentText3" refType="w" fact="0"/>
                  <dgm:constr type="t" for="ch" forName="parentText3" refType="h" fact="0.188"/>
                  <dgm:constr type="w" for="ch" forName="parentText3" refType="w" fact="0.539"/>
                  <dgm:constr type="h" for="ch" forName="parentText3" refType="h" fact="0.2821"/>
                  <dgm:constr type="l" for="ch" forName="parentText4" refType="w" fact="0"/>
                  <dgm:constr type="t" for="ch" forName="parentText4" refType="h" fact="0.282"/>
                  <dgm:constr type="w" for="ch" forName="parentText4" refType="w" fact="0.3085"/>
                  <dgm:constr type="h" for="ch" forName="parentText4" refType="h" fact="0.2821"/>
                </dgm:constrLst>
              </dgm:else>
            </dgm:choose>
          </dgm:else>
        </dgm:choose>
      </dgm:if>
      <dgm:else name="Name42">
        <dgm:choose name="Name43">
          <dgm:if name="Name44" axis="ch ch" ptType="node node" func="cnt" op="equ" val="0">
            <dgm:alg type="composite">
              <dgm:param type="ar" val="2.9463"/>
            </dgm:alg>
            <dgm:choose name="Name45">
              <dgm:if name="Name4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4285"/>
                  <dgm:constr type="l" for="ch" forName="parentText2" refType="w" fact="0.1848"/>
                  <dgm:constr type="t" for="ch" forName="parentText2" refType="h" fact="0.1429"/>
                  <dgm:constr type="w" for="ch" forName="parentText2" refType="w" fact="0.8152"/>
                  <dgm:constr type="h" for="ch" forName="parentText2" refType="h" fact="0.4285"/>
                  <dgm:constr type="l" for="ch" forName="parentText3" refType="w" fact="0.3696"/>
                  <dgm:constr type="t" for="ch" forName="parentText3" refType="h" fact="0.2858"/>
                  <dgm:constr type="w" for="ch" forName="parentText3" refType="w" fact="0.6304"/>
                  <dgm:constr type="h" for="ch" forName="parentText3" refType="h" fact="0.4285"/>
                  <dgm:constr type="l" for="ch" forName="parentText4" refType="w" fact="0.5545"/>
                  <dgm:constr type="t" for="ch" forName="parentText4" refType="h" fact="0.4286"/>
                  <dgm:constr type="w" for="ch" forName="parentText4" refType="w" fact="0.4455"/>
                  <dgm:constr type="h" for="ch" forName="parentText4" refType="h" fact="0.4285"/>
                  <dgm:constr type="l" for="ch" forName="parentText5" refType="w" fact="0.7393"/>
                  <dgm:constr type="t" for="ch" forName="parentText5" refType="h" fact="0.5715"/>
                  <dgm:constr type="w" for="ch" forName="parentText5" refType="w" fact="0.2607"/>
                  <dgm:constr type="h" for="ch" forName="parentText5" refType="h" fact="0.4285"/>
                </dgm:constrLst>
              </dgm:if>
              <dgm:else name="Name4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4285"/>
                  <dgm:constr type="l" for="ch" forName="parentText2" refType="w" fact="0"/>
                  <dgm:constr type="t" for="ch" forName="parentText2" refType="h" fact="0.1429"/>
                  <dgm:constr type="w" for="ch" forName="parentText2" refType="w" fact="0.8152"/>
                  <dgm:constr type="h" for="ch" forName="parentText2" refType="h" fact="0.4285"/>
                  <dgm:constr type="l" for="ch" forName="parentText3" refType="w" fact="0"/>
                  <dgm:constr type="t" for="ch" forName="parentText3" refType="h" fact="0.2858"/>
                  <dgm:constr type="w" for="ch" forName="parentText3" refType="w" fact="0.6304"/>
                  <dgm:constr type="h" for="ch" forName="parentText3" refType="h" fact="0.4285"/>
                  <dgm:constr type="l" for="ch" forName="parentText4" refType="w" fact="0"/>
                  <dgm:constr type="t" for="ch" forName="parentText4" refType="h" fact="0.4286"/>
                  <dgm:constr type="w" for="ch" forName="parentText4" refType="w" fact="0.4455"/>
                  <dgm:constr type="h" for="ch" forName="parentText4" refType="h" fact="0.4285"/>
                  <dgm:constr type="l" for="ch" forName="parentText5" refType="w" fact="0"/>
                  <dgm:constr type="t" for="ch" forName="parentText5" refType="h" fact="0.5715"/>
                  <dgm:constr type="w" for="ch" forName="parentText5" refType="w" fact="0.2607"/>
                  <dgm:constr type="h" for="ch" forName="parentText5" refType="h" fact="0.4285"/>
                </dgm:constrLst>
              </dgm:else>
            </dgm:choose>
          </dgm:if>
          <dgm:else name="Name48">
            <dgm:alg type="composite">
              <dgm:param type="ar" val="1.7837"/>
            </dgm:alg>
            <dgm:choose name="Name49">
              <dgm:if name="Name5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5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5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5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childText5" refType="primFontSz" refFor="des" refForName="parentText4" op="lte"/>
                  <dgm:constr type="primFontSz" for="des" forName="childText1" refType="primFontSz" refFor="des" refForName="parentText5" op="lte"/>
                  <dgm:constr type="primFontSz" for="des" forName="childText2" refType="primFontSz" refFor="des" refForName="parentText5" op="lte"/>
                  <dgm:constr type="primFontSz" for="des" forName="childText3" refType="primFontSz" refFor="des" refForName="parentText5" op="lte"/>
                  <dgm:constr type="primFontSz" for="des" forName="childText4" refType="primFontSz" refFor="des" refForName="parentText5" op="lte"/>
                  <dgm:constr type="primFontSz" for="des" forName="childText5" refType="primFontSz" refFor="des" refForName="parentText5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primFontSz" for="des" forName="childText5" refType="primFontSz" refFor="des" refForName="childText1" op="equ"/>
                  <dgm:constr type="l" for="ch" forName="childText1" refType="w" fact="0"/>
                  <dgm:constr type="t" for="ch" forName="childText1" refType="h" fact="0.1997"/>
                  <dgm:constr type="w" for="ch" forName="childText1" refType="w" fact="0.18482"/>
                  <dgm:constr type="h" for="ch" forName="childText1" refType="h" fact="0.4763"/>
                  <dgm:constr type="l" for="ch" forName="childText2" refType="w" fact="0.1848"/>
                  <dgm:constr type="t" for="ch" forName="childText2" refType="h" fact="0.2862"/>
                  <dgm:constr type="w" for="ch" forName="childText2" refType="w" fact="0.18482"/>
                  <dgm:constr type="h" for="ch" forName="childText2" refType="h" fact="0.4763"/>
                  <dgm:constr type="l" for="ch" forName="childText3" refType="w" fact="0.3696"/>
                  <dgm:constr type="t" for="ch" forName="childText3" refType="h" fact="0.3727"/>
                  <dgm:constr type="w" for="ch" forName="childText3" refType="w" fact="0.18482"/>
                  <dgm:constr type="h" for="ch" forName="childText3" refType="h" fact="0.4763"/>
                  <dgm:constr type="l" for="ch" forName="childText4" refType="w" fact="0.5545"/>
                  <dgm:constr type="t" for="ch" forName="childText4" refType="h" fact="0.4592"/>
                  <dgm:constr type="w" for="ch" forName="childText4" refType="w" fact="0.18482"/>
                  <dgm:constr type="h" for="ch" forName="childText4" refType="h" fact="0.4763"/>
                  <dgm:constr type="l" for="ch" forName="childText5" refType="w" fact="0.7393"/>
                  <dgm:constr type="t" for="ch" forName="childText5" refType="h" fact="0.5457"/>
                  <dgm:constr type="w" for="ch" forName="childText5" refType="w" fact="0.18482"/>
                  <dgm:constr type="h" for="ch" forName="childText5" refType="h" fact="0.476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594"/>
                  <dgm:constr type="l" for="ch" forName="parentText2" refType="w" fact="0.1848"/>
                  <dgm:constr type="t" for="ch" forName="parentText2" refType="h" fact="0.0865"/>
                  <dgm:constr type="w" for="ch" forName="parentText2" refType="w" fact="0.8152"/>
                  <dgm:constr type="h" for="ch" forName="parentText2" refType="h" fact="0.2594"/>
                  <dgm:constr type="l" for="ch" forName="parentText3" refType="w" fact="0.3696"/>
                  <dgm:constr type="t" for="ch" forName="parentText3" refType="h" fact="0.173"/>
                  <dgm:constr type="w" for="ch" forName="parentText3" refType="w" fact="0.6304"/>
                  <dgm:constr type="h" for="ch" forName="parentText3" refType="h" fact="0.2594"/>
                  <dgm:constr type="l" for="ch" forName="parentText4" refType="w" fact="0.5545"/>
                  <dgm:constr type="t" for="ch" forName="parentText4" refType="h" fact="0.2595"/>
                  <dgm:constr type="w" for="ch" forName="parentText4" refType="w" fact="0.4455"/>
                  <dgm:constr type="h" for="ch" forName="parentText4" refType="h" fact="0.2594"/>
                  <dgm:constr type="l" for="ch" forName="parentText5" refType="w" fact="0.7393"/>
                  <dgm:constr type="t" for="ch" forName="parentText5" refType="h" fact="0.346"/>
                  <dgm:constr type="w" for="ch" forName="parentText5" refType="w" fact="0.2607"/>
                  <dgm:constr type="h" for="ch" forName="parentText5" refType="h" fact="0.2594"/>
                </dgm:constrLst>
              </dgm:if>
              <dgm:else name="Name5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5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5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5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childText5" refType="primFontSz" refFor="des" refForName="parentText4" op="lte"/>
                  <dgm:constr type="primFontSz" for="des" forName="childText1" refType="primFontSz" refFor="des" refForName="parentText5" op="lte"/>
                  <dgm:constr type="primFontSz" for="des" forName="childText2" refType="primFontSz" refFor="des" refForName="parentText5" op="lte"/>
                  <dgm:constr type="primFontSz" for="des" forName="childText3" refType="primFontSz" refFor="des" refForName="parentText5" op="lte"/>
                  <dgm:constr type="primFontSz" for="des" forName="childText4" refType="primFontSz" refFor="des" refForName="parentText5" op="lte"/>
                  <dgm:constr type="primFontSz" for="des" forName="childText5" refType="primFontSz" refFor="des" refForName="parentText5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primFontSz" for="des" forName="childText5" refType="primFontSz" refFor="des" refForName="childText1" op="equ"/>
                  <dgm:constr type="l" for="ch" forName="childText1" refType="w" fact="0.81518"/>
                  <dgm:constr type="t" for="ch" forName="childText1" refType="h" fact="0.1997"/>
                  <dgm:constr type="w" for="ch" forName="childText1" refType="w" fact="0.18482"/>
                  <dgm:constr type="h" for="ch" forName="childText1" refType="h" fact="0.4763"/>
                  <dgm:constr type="l" for="ch" forName="childText2" refType="w" fact="0.63036"/>
                  <dgm:constr type="t" for="ch" forName="childText2" refType="h" fact="0.2862"/>
                  <dgm:constr type="w" for="ch" forName="childText2" refType="w" fact="0.18482"/>
                  <dgm:constr type="h" for="ch" forName="childText2" refType="h" fact="0.4763"/>
                  <dgm:constr type="l" for="ch" forName="childText3" refType="w" fact="0.44554"/>
                  <dgm:constr type="t" for="ch" forName="childText3" refType="h" fact="0.3727"/>
                  <dgm:constr type="w" for="ch" forName="childText3" refType="w" fact="0.18482"/>
                  <dgm:constr type="h" for="ch" forName="childText3" refType="h" fact="0.4763"/>
                  <dgm:constr type="l" for="ch" forName="childText4" refType="w" fact="0.26072"/>
                  <dgm:constr type="t" for="ch" forName="childText4" refType="h" fact="0.4592"/>
                  <dgm:constr type="w" for="ch" forName="childText4" refType="w" fact="0.18482"/>
                  <dgm:constr type="h" for="ch" forName="childText4" refType="h" fact="0.4763"/>
                  <dgm:constr type="l" for="ch" forName="childText5" refType="w" fact="0.0759"/>
                  <dgm:constr type="t" for="ch" forName="childText5" refType="h" fact="0.5457"/>
                  <dgm:constr type="w" for="ch" forName="childText5" refType="w" fact="0.18482"/>
                  <dgm:constr type="h" for="ch" forName="childText5" refType="h" fact="0.476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594"/>
                  <dgm:constr type="l" for="ch" forName="parentText2" refType="w" fact="0"/>
                  <dgm:constr type="t" for="ch" forName="parentText2" refType="h" fact="0.0865"/>
                  <dgm:constr type="w" for="ch" forName="parentText2" refType="w" fact="0.8152"/>
                  <dgm:constr type="h" for="ch" forName="parentText2" refType="h" fact="0.2594"/>
                  <dgm:constr type="l" for="ch" forName="parentText3" refType="w" fact="0"/>
                  <dgm:constr type="t" for="ch" forName="parentText3" refType="h" fact="0.173"/>
                  <dgm:constr type="w" for="ch" forName="parentText3" refType="w" fact="0.6304"/>
                  <dgm:constr type="h" for="ch" forName="parentText3" refType="h" fact="0.2594"/>
                  <dgm:constr type="l" for="ch" forName="parentText4" refType="w" fact="0"/>
                  <dgm:constr type="t" for="ch" forName="parentText4" refType="h" fact="0.2595"/>
                  <dgm:constr type="w" for="ch" forName="parentText4" refType="w" fact="0.4455"/>
                  <dgm:constr type="h" for="ch" forName="parentText4" refType="h" fact="0.2594"/>
                  <dgm:constr type="l" for="ch" forName="parentText5" refType="w" fact="0"/>
                  <dgm:constr type="t" for="ch" forName="parentText5" refType="h" fact="0.346"/>
                  <dgm:constr type="w" for="ch" forName="parentText5" refType="w" fact="0.2607"/>
                  <dgm:constr type="h" for="ch" forName="parentText5" refType="h" fact="0.2594"/>
                </dgm:constrLst>
              </dgm:else>
            </dgm:choose>
          </dgm:else>
        </dgm:choose>
      </dgm:else>
    </dgm:choose>
    <dgm:forEach name="Name52" axis="ch" ptType="node" cnt="1">
      <dgm:layoutNode name="parentText1" styleLbl="node1">
        <dgm:varLst>
          <dgm:chMax/>
          <dgm:chPref val="3"/>
          <dgm:bulletEnabled val="1"/>
        </dgm:varLst>
        <dgm:choose name="Name53">
          <dgm:if name="Name54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55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56">
        <dgm:if name="Name57" axis="ch" ptType="node" func="cnt" op="gte" val="1">
          <dgm:layoutNode name="childText1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58"/>
      </dgm:choose>
    </dgm:forEach>
    <dgm:forEach name="Name59" axis="ch" ptType="node" st="2" cnt="1">
      <dgm:layoutNode name="parentText2" styleLbl="node1">
        <dgm:varLst>
          <dgm:chMax/>
          <dgm:chPref val="3"/>
          <dgm:bulletEnabled val="1"/>
        </dgm:varLst>
        <dgm:choose name="Name60">
          <dgm:if name="Name61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62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63">
        <dgm:if name="Name64" axis="ch" ptType="node" func="cnt" op="gte" val="1">
          <dgm:layoutNode name="childText2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65"/>
      </dgm:choose>
    </dgm:forEach>
    <dgm:forEach name="Name66" axis="ch" ptType="node" st="3" cnt="1">
      <dgm:layoutNode name="parentText3" styleLbl="node1">
        <dgm:varLst>
          <dgm:chMax/>
          <dgm:chPref val="3"/>
          <dgm:bulletEnabled val="1"/>
        </dgm:varLst>
        <dgm:choose name="Name67">
          <dgm:if name="Name68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69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70">
        <dgm:if name="Name71" axis="ch" ptType="node" func="cnt" op="gte" val="1">
          <dgm:layoutNode name="childText3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72"/>
      </dgm:choose>
    </dgm:forEach>
    <dgm:forEach name="Name73" axis="ch" ptType="node" st="4" cnt="1">
      <dgm:layoutNode name="parentText4" styleLbl="node1">
        <dgm:varLst>
          <dgm:chMax/>
          <dgm:chPref val="3"/>
          <dgm:bulletEnabled val="1"/>
        </dgm:varLst>
        <dgm:choose name="Name74">
          <dgm:if name="Name75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76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77">
        <dgm:if name="Name78" axis="ch" ptType="node" func="cnt" op="gte" val="1">
          <dgm:layoutNode name="childText4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79"/>
      </dgm:choose>
    </dgm:forEach>
    <dgm:forEach name="Name80" axis="ch" ptType="node" st="5" cnt="1">
      <dgm:layoutNode name="parentText5" styleLbl="node1">
        <dgm:varLst>
          <dgm:chMax/>
          <dgm:chPref val="3"/>
          <dgm:bulletEnabled val="1"/>
        </dgm:varLst>
        <dgm:choose name="Name81">
          <dgm:if name="Name82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83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84">
        <dgm:if name="Name85" axis="ch" ptType="node" func="cnt" op="gte" val="1">
          <dgm:layoutNode name="childText5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86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5D483E3-329F-41AB-8BCE-A8C89D4F729A}" type="datetimeFigureOut">
              <a:rPr lang="ru-RU" smtClean="0"/>
              <a:pPr/>
              <a:t>15.04.2022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8077DD6-F4B0-4E1A-9DC0-EA0C2624BD3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48695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789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E80B042-1BE5-401A-9FA2-1B0CD7D21C92}" type="slidenum">
              <a:rPr lang="ru-RU">
                <a:solidFill>
                  <a:prstClr val="black"/>
                </a:solidFill>
              </a:rPr>
              <a:pPr>
                <a:defRPr/>
              </a:pPr>
              <a:t>1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341696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789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ru-RU" dirty="0" smtClean="0"/>
              <a:t> К таким специфическим чертам детского населения, отличающим его от взрослого контингента в условиях травматических ситуаций, можно отнести:</a:t>
            </a:r>
          </a:p>
          <a:p>
            <a:endParaRPr lang="ru-RU" dirty="0" smtClean="0"/>
          </a:p>
          <a:p>
            <a:r>
              <a:rPr lang="ru-RU" dirty="0" smtClean="0"/>
              <a:t>недостаточность физических, интеллектуальных, эмоциональных и личностных ресурсов ребенка,</a:t>
            </a:r>
          </a:p>
          <a:p>
            <a:r>
              <a:rPr lang="ru-RU" dirty="0" smtClean="0"/>
              <a:t>повышенную уязвимость психики ребенка,</a:t>
            </a:r>
          </a:p>
          <a:p>
            <a:r>
              <a:rPr lang="ru-RU" dirty="0" smtClean="0"/>
              <a:t>повышенную зависимость ребенка от взрослого человека.</a:t>
            </a:r>
          </a:p>
          <a:p>
            <a:r>
              <a:rPr lang="ru-RU" b="0" i="0" dirty="0" smtClean="0">
                <a:solidFill>
                  <a:srgbClr val="212121"/>
                </a:solidFill>
                <a:effectLst/>
                <a:latin typeface="Helvetica Neue"/>
              </a:rPr>
              <a:t>Психология кризисных и экстремальных ситуаций: учебник / под ред. Н. С. </a:t>
            </a:r>
            <a:r>
              <a:rPr lang="ru-RU" b="0" i="0" dirty="0" err="1" smtClean="0">
                <a:solidFill>
                  <a:srgbClr val="212121"/>
                </a:solidFill>
                <a:effectLst/>
                <a:latin typeface="Helvetica Neue"/>
              </a:rPr>
              <a:t>Хрусталёвой</a:t>
            </a:r>
            <a:r>
              <a:rPr lang="ru-RU" b="0" i="0" dirty="0" smtClean="0">
                <a:solidFill>
                  <a:srgbClr val="212121"/>
                </a:solidFill>
                <a:effectLst/>
                <a:latin typeface="Helvetica Neue"/>
              </a:rPr>
              <a:t>. — СПб.: Изд-во С.-</a:t>
            </a:r>
            <a:r>
              <a:rPr lang="ru-RU" b="0" i="0" dirty="0" err="1" smtClean="0">
                <a:solidFill>
                  <a:srgbClr val="212121"/>
                </a:solidFill>
                <a:effectLst/>
                <a:latin typeface="Helvetica Neue"/>
              </a:rPr>
              <a:t>Петерб</a:t>
            </a:r>
            <a:r>
              <a:rPr lang="ru-RU" b="0" i="0" dirty="0" smtClean="0">
                <a:solidFill>
                  <a:srgbClr val="212121"/>
                </a:solidFill>
                <a:effectLst/>
                <a:latin typeface="Helvetica Neue"/>
              </a:rPr>
              <a:t>. ун-та, 2018. — 748 с.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E80B042-1BE5-401A-9FA2-1B0CD7D21C92}" type="slidenum">
              <a:rPr lang="ru-RU">
                <a:solidFill>
                  <a:prstClr val="black"/>
                </a:solidFill>
              </a:rPr>
              <a:pPr>
                <a:defRPr/>
              </a:pPr>
              <a:t>3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68789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Совокупность экстремальных ситуаций можно разделить на несколько типов:</a:t>
            </a:r>
          </a:p>
          <a:p>
            <a:r>
              <a:rPr lang="ru-RU" dirty="0" smtClean="0"/>
              <a:t>а) Природные – обычно возникают в независимости от человека. Примеры: землетрясения, наводнения, лесные пожары, человек, заблудившийся в лесу, в горах и т.п. </a:t>
            </a:r>
          </a:p>
          <a:p>
            <a:r>
              <a:rPr lang="ru-RU" dirty="0" smtClean="0"/>
              <a:t>б) Социальные – это ситуации, возникновение которых связано главным образом с неблагоприятными социально-экономическими условиями. Примеры: давление требований учебного процесса, трудности освоения знаний, атмосфера отвержения или враждебности со стороны сверстников или старших, конфликтная обстановка, ситуации насилия, жестокого обращение, конфликты, </a:t>
            </a:r>
            <a:r>
              <a:rPr lang="ru-RU" dirty="0" err="1" smtClean="0"/>
              <a:t>буллинг</a:t>
            </a:r>
            <a:r>
              <a:rPr lang="ru-RU" dirty="0" smtClean="0"/>
              <a:t> и проч.</a:t>
            </a:r>
          </a:p>
          <a:p>
            <a:r>
              <a:rPr lang="ru-RU" dirty="0" smtClean="0"/>
              <a:t>в) </a:t>
            </a:r>
            <a:r>
              <a:rPr lang="ru-RU" dirty="0" err="1" smtClean="0"/>
              <a:t>Внутриличностные</a:t>
            </a:r>
            <a:r>
              <a:rPr lang="ru-RU" dirty="0" smtClean="0"/>
              <a:t> – обусловлены внутренними (</a:t>
            </a:r>
            <a:r>
              <a:rPr lang="ru-RU" dirty="0" err="1" smtClean="0"/>
              <a:t>внутриличностными</a:t>
            </a:r>
            <a:r>
              <a:rPr lang="ru-RU" dirty="0" smtClean="0"/>
              <a:t>) конфликтами, собственными значительными характерологическими особенностями, последствиями неудовлетворенных желаний. Примерами могут быть: несчастная любовь, недовольство самим собой и т.п.</a:t>
            </a:r>
          </a:p>
          <a:p>
            <a:pPr algn="just">
              <a:lnSpc>
                <a:spcPct val="90000"/>
              </a:lnSpc>
              <a:spcAft>
                <a:spcPts val="0"/>
              </a:spcAft>
            </a:pPr>
            <a:r>
              <a:rPr lang="ru-RU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атмосфера отвержения или враждебности со стороны сверстников или старших, конфликтная обстановка, ситуации насилия</a:t>
            </a:r>
            <a:r>
              <a:rPr lang="ru-RU" dirty="0" smtClean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, жестокого обращение, конфликты, </a:t>
            </a:r>
            <a:r>
              <a:rPr lang="ru-RU" dirty="0" err="1" smtClean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буллинг</a:t>
            </a:r>
            <a:r>
              <a:rPr lang="ru-RU" dirty="0" smtClean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и проч.</a:t>
            </a:r>
            <a:endParaRPr lang="ru-RU" sz="1050" dirty="0" smtClean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077DD6-F4B0-4E1A-9DC0-EA0C2624BD35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847306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Кризисные ситуации в жизни подростка: как пережить их вместе (памятка для родителей) // Детский телефон доверия. Центр экстренной психологической помощи. МГППУ. – Режим доступа: http://childhelpline.ru/2016/04/krizisnye-situacii-v-zhizni-podrostka-kak-perezhit-ix-vmeste-pamyatka-dlya-roditelej/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077DD6-F4B0-4E1A-9DC0-EA0C2624BD35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8694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43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56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56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43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fld id="{DB9170CB-68BB-4CBA-97C4-F5AF02B65EBE}" type="datetimeFigureOut">
              <a:rPr lang="ru-RU"/>
              <a:pPr>
                <a:defRPr/>
              </a:pPr>
              <a:t>15.04.2022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fld id="{B3F96B9C-9C98-4743-A04A-1472F09CCBA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302102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fld id="{9CFDADFF-B2FE-4E01-9441-6B8C53B75E95}" type="datetimeFigureOut">
              <a:rPr lang="ru-RU"/>
              <a:pPr>
                <a:defRPr/>
              </a:pPr>
              <a:t>15.04.2022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fld id="{DC05B6A1-0F9E-49AC-90FD-64989FE402D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606190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18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fld id="{728FDFA2-76DC-4904-9CEF-BF2A98C0F86F}" type="datetimeFigureOut">
              <a:rPr lang="ru-RU"/>
              <a:pPr>
                <a:defRPr/>
              </a:pPr>
              <a:t>15.04.2022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fld id="{F6CE85BB-A1B7-453D-8044-353EAD54FD9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991118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fld id="{8A0FD7B8-5370-492B-BD9E-411DDD97899A}" type="datetimeFigureOut">
              <a:rPr lang="ru-RU"/>
              <a:pPr>
                <a:defRPr/>
              </a:pPr>
              <a:t>15.04.2022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fld id="{33DAE9BB-41B6-4871-B2DE-F0C03D23CAD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921168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34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34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fld id="{DD565A6F-FA05-463A-88DB-EFF70EAA7A7D}" type="datetimeFigureOut">
              <a:rPr lang="ru-RU"/>
              <a:pPr>
                <a:defRPr/>
              </a:pPr>
              <a:t>15.04.2022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fld id="{93F63493-2548-4541-8A85-E8C2E4F6E92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657566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fld id="{52C48FC6-363C-4553-877B-E4FEDF57995A}" type="datetimeFigureOut">
              <a:rPr lang="ru-RU"/>
              <a:pPr>
                <a:defRPr/>
              </a:pPr>
              <a:t>15.04.2022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fld id="{2EDD6C41-BABB-4255-B9F6-111CDA3ABBE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557907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fld id="{FE3142B3-8EF8-477A-B2AD-401022BFAAEB}" type="datetimeFigureOut">
              <a:rPr lang="ru-RU"/>
              <a:pPr>
                <a:defRPr/>
              </a:pPr>
              <a:t>15.04.2022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fld id="{8AC1ECEA-DE54-47E5-8129-938CFC3DCD2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563971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68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fld id="{76740EE0-2E0E-4ABD-9569-11532DB865E0}" type="datetimeFigureOut">
              <a:rPr lang="ru-RU"/>
              <a:pPr>
                <a:defRPr/>
              </a:pPr>
              <a:t>15.04.2022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fld id="{76198391-52E2-4C65-9A32-D92C08E38E6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47333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fld id="{94A92329-F935-4455-A0FE-6EFD1FEAD361}" type="datetimeFigureOut">
              <a:rPr lang="ru-RU"/>
              <a:pPr>
                <a:defRPr/>
              </a:pPr>
              <a:t>15.04.2022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fld id="{D2E20A80-4927-452F-8D5D-CE6F63C0EC5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704787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fld id="{3ED9F1C2-5F2C-4C27-989B-EA0D4F58C39A}" type="datetimeFigureOut">
              <a:rPr lang="ru-RU"/>
              <a:pPr>
                <a:defRPr/>
              </a:pPr>
              <a:t>15.04.2022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fld id="{7A39DCF0-75F5-46C6-AF93-654E3F44B39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158578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56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56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fld id="{CF26C367-81CA-4B7E-A9FF-4401676D394A}" type="datetimeFigureOut">
              <a:rPr lang="ru-RU"/>
              <a:pPr>
                <a:defRPr/>
              </a:pPr>
              <a:t>15.04.2022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fld id="{8CF94E83-4F98-463D-A1D2-C27C9553E2A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82814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18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34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34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15.04.2022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15.04.2022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15.04.2022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68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6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6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15.04.2022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68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6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051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6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6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defRPr>
            </a:lvl1pPr>
          </a:lstStyle>
          <a:p>
            <a:pPr>
              <a:defRPr/>
            </a:pPr>
            <a:fld id="{A7634E44-F4E5-47FE-B262-D761F640993C}" type="datetimeFigureOut">
              <a:rPr lang="ru-RU"/>
              <a:pPr>
                <a:defRPr/>
              </a:pPr>
              <a:t>15.04.2022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68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6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defRPr>
            </a:lvl1pPr>
          </a:lstStyle>
          <a:p>
            <a:pPr>
              <a:defRPr/>
            </a:pPr>
            <a:fld id="{9124882F-ECA5-4B0C-9211-CA92A5B7FB1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21931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hyperlink" Target="http://psy.viro.edu.ru/index.php/85-novosti/207-pamyatki-i-algoritmy-po-profilaktike-deviantnogo-povedeniya-obuchayushchikhsya" TargetMode="External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2996952"/>
            <a:ext cx="9144000" cy="2448272"/>
          </a:xfrm>
        </p:spPr>
        <p:txBody>
          <a:bodyPr rtlCol="0">
            <a:noAutofit/>
          </a:bodyPr>
          <a:lstStyle/>
          <a:p>
            <a:pPr>
              <a:spcAft>
                <a:spcPts val="0"/>
              </a:spcAft>
              <a:tabLst>
                <a:tab pos="21590" algn="l"/>
                <a:tab pos="2341245" algn="l"/>
                <a:tab pos="3849370" algn="l"/>
                <a:tab pos="5877560" algn="l"/>
                <a:tab pos="7929880" algn="l"/>
              </a:tabLst>
            </a:pPr>
            <a:r>
              <a:rPr lang="ru-RU" sz="1800" b="1" cap="all" dirty="0" smtClean="0">
                <a:solidFill>
                  <a:srgbClr val="002060"/>
                </a:solidFill>
                <a:latin typeface="Times New Roman"/>
                <a:ea typeface="Times New Roman"/>
              </a:rPr>
              <a:t>Единый </a:t>
            </a:r>
            <a:r>
              <a:rPr lang="ru-RU" sz="1800" b="1" cap="all" dirty="0">
                <a:solidFill>
                  <a:srgbClr val="002060"/>
                </a:solidFill>
                <a:latin typeface="Times New Roman"/>
                <a:ea typeface="Times New Roman"/>
              </a:rPr>
              <a:t>методический </a:t>
            </a:r>
            <a:r>
              <a:rPr lang="ru-RU" sz="1800" b="1" cap="all" dirty="0" smtClean="0">
                <a:solidFill>
                  <a:srgbClr val="002060"/>
                </a:solidFill>
                <a:latin typeface="Times New Roman"/>
                <a:ea typeface="Times New Roman"/>
              </a:rPr>
              <a:t>день в </a:t>
            </a:r>
            <a:r>
              <a:rPr lang="ru-RU" sz="1800" b="1" cap="all" dirty="0">
                <a:solidFill>
                  <a:srgbClr val="002060"/>
                </a:solidFill>
                <a:latin typeface="Times New Roman"/>
                <a:ea typeface="Times New Roman"/>
              </a:rPr>
              <a:t>онлайн-формате  по теме</a:t>
            </a:r>
            <a:br>
              <a:rPr lang="ru-RU" sz="1800" b="1" cap="all" dirty="0">
                <a:solidFill>
                  <a:srgbClr val="002060"/>
                </a:solidFill>
                <a:latin typeface="Times New Roman"/>
                <a:ea typeface="Times New Roman"/>
              </a:rPr>
            </a:br>
            <a:r>
              <a:rPr lang="ru-RU" sz="1800" b="1" cap="all" dirty="0">
                <a:solidFill>
                  <a:srgbClr val="002060"/>
                </a:solidFill>
                <a:latin typeface="Times New Roman"/>
                <a:ea typeface="Times New Roman"/>
              </a:rPr>
              <a:t>«Актуальные вопросы реализации современной образовательной практики в системе общего образования»</a:t>
            </a:r>
            <a:br>
              <a:rPr lang="ru-RU" sz="1800" b="1" cap="all" dirty="0">
                <a:solidFill>
                  <a:srgbClr val="002060"/>
                </a:solidFill>
                <a:latin typeface="Times New Roman"/>
                <a:ea typeface="Times New Roman"/>
              </a:rPr>
            </a:br>
            <a:r>
              <a:rPr lang="ru-RU" sz="1800" b="1" cap="all" dirty="0" smtClean="0">
                <a:solidFill>
                  <a:srgbClr val="002060"/>
                </a:solidFill>
                <a:latin typeface="Times New Roman"/>
                <a:ea typeface="Times New Roman"/>
              </a:rPr>
              <a:t/>
            </a:r>
            <a:br>
              <a:rPr lang="ru-RU" sz="1800" b="1" cap="all" dirty="0" smtClean="0">
                <a:solidFill>
                  <a:srgbClr val="002060"/>
                </a:solidFill>
                <a:latin typeface="Times New Roman"/>
                <a:ea typeface="Times New Roman"/>
              </a:rPr>
            </a:br>
            <a:r>
              <a:rPr lang="ru-RU" sz="1800" b="1" dirty="0">
                <a:solidFill>
                  <a:srgbClr val="C00000"/>
                </a:solidFill>
                <a:latin typeface="Times New Roman"/>
                <a:ea typeface="Times New Roman"/>
              </a:rPr>
              <a:t>ОБРАЗОВАТЕЛЬНЫЙ ТРЕК</a:t>
            </a:r>
            <a:r>
              <a:rPr lang="ru-RU" sz="1600" dirty="0">
                <a:solidFill>
                  <a:srgbClr val="C00000"/>
                </a:solidFill>
                <a:latin typeface="Times New Roman"/>
                <a:ea typeface="Times New Roman"/>
              </a:rPr>
              <a:t/>
            </a:r>
            <a:br>
              <a:rPr lang="ru-RU" sz="1600" dirty="0">
                <a:solidFill>
                  <a:srgbClr val="C00000"/>
                </a:solidFill>
                <a:latin typeface="Times New Roman"/>
                <a:ea typeface="Times New Roman"/>
              </a:rPr>
            </a:br>
            <a:r>
              <a:rPr lang="ru-RU" sz="1800" b="1" i="1" dirty="0">
                <a:solidFill>
                  <a:srgbClr val="C00000"/>
                </a:solidFill>
                <a:latin typeface="Times New Roman"/>
                <a:ea typeface="Times New Roman"/>
              </a:rPr>
              <a:t>«Профилактическая работа с обучающимися, склонными к суицидальному поведению. Профилактика </a:t>
            </a:r>
            <a:r>
              <a:rPr lang="ru-RU" sz="1800" b="1" i="1" dirty="0" err="1">
                <a:solidFill>
                  <a:srgbClr val="C00000"/>
                </a:solidFill>
                <a:latin typeface="Times New Roman"/>
                <a:ea typeface="Times New Roman"/>
              </a:rPr>
              <a:t>буллинга</a:t>
            </a:r>
            <a:r>
              <a:rPr lang="ru-RU" sz="1800" b="1" i="1" dirty="0">
                <a:solidFill>
                  <a:srgbClr val="C00000"/>
                </a:solidFill>
                <a:latin typeface="Times New Roman"/>
                <a:ea typeface="Times New Roman"/>
              </a:rPr>
              <a:t> в образовательной организации»</a:t>
            </a:r>
            <a:r>
              <a:rPr lang="ru-RU" sz="1600" dirty="0">
                <a:solidFill>
                  <a:srgbClr val="C00000"/>
                </a:solidFill>
                <a:latin typeface="Times New Roman"/>
                <a:ea typeface="Times New Roman"/>
              </a:rPr>
              <a:t/>
            </a:r>
            <a:br>
              <a:rPr lang="ru-RU" sz="1600" dirty="0">
                <a:solidFill>
                  <a:srgbClr val="C00000"/>
                </a:solidFill>
                <a:latin typeface="Times New Roman"/>
                <a:ea typeface="Times New Roman"/>
              </a:rPr>
            </a:br>
            <a:endParaRPr lang="ru-RU" sz="1800" b="1" cap="all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03351" y="5877272"/>
            <a:ext cx="6913563" cy="447328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400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апреля 2022</a:t>
            </a:r>
            <a:endParaRPr lang="ru-RU" sz="2400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643051" y="285728"/>
            <a:ext cx="6796213" cy="22006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b="1" dirty="0">
                <a:solidFill>
                  <a:srgbClr val="002060"/>
                </a:solidFill>
                <a:latin typeface="Times New Roman"/>
                <a:ea typeface="Times New Roman"/>
              </a:rPr>
              <a:t>АОУ ВО ДПО «Вологодский институт развития образования»</a:t>
            </a:r>
            <a:endParaRPr lang="ru-RU" sz="1100" dirty="0">
              <a:solidFill>
                <a:srgbClr val="002060"/>
              </a:solidFill>
              <a:latin typeface="Times New Roman"/>
              <a:ea typeface="Times New Roman"/>
            </a:endParaRPr>
          </a:p>
          <a:p>
            <a:pPr algn="ctr">
              <a:spcAft>
                <a:spcPts val="0"/>
              </a:spcAft>
            </a:pPr>
            <a:endParaRPr lang="ru-RU" sz="1100" dirty="0">
              <a:solidFill>
                <a:srgbClr val="002060"/>
              </a:solidFill>
              <a:latin typeface="Times New Roman"/>
              <a:ea typeface="Times New Roman"/>
            </a:endParaRPr>
          </a:p>
          <a:p>
            <a:pPr algn="ctr">
              <a:spcAft>
                <a:spcPts val="0"/>
              </a:spcAft>
            </a:pPr>
            <a:r>
              <a:rPr lang="ru-RU" b="1" dirty="0">
                <a:solidFill>
                  <a:srgbClr val="002060"/>
                </a:solidFill>
                <a:latin typeface="Times New Roman"/>
                <a:ea typeface="Times New Roman"/>
              </a:rPr>
              <a:t>Управление образования </a:t>
            </a:r>
            <a:endParaRPr lang="ru-RU" sz="1100" dirty="0">
              <a:solidFill>
                <a:srgbClr val="002060"/>
              </a:solidFill>
              <a:latin typeface="Times New Roman"/>
              <a:ea typeface="Times New Roman"/>
            </a:endParaRPr>
          </a:p>
          <a:p>
            <a:pPr algn="ctr">
              <a:spcAft>
                <a:spcPts val="0"/>
              </a:spcAft>
            </a:pPr>
            <a:r>
              <a:rPr lang="ru-RU" b="1" dirty="0" err="1">
                <a:solidFill>
                  <a:srgbClr val="002060"/>
                </a:solidFill>
                <a:latin typeface="Times New Roman"/>
                <a:ea typeface="Times New Roman"/>
              </a:rPr>
              <a:t>Грязовецкого</a:t>
            </a:r>
            <a:r>
              <a:rPr lang="ru-RU" b="1" dirty="0">
                <a:solidFill>
                  <a:srgbClr val="002060"/>
                </a:solidFill>
                <a:latin typeface="Times New Roman"/>
                <a:ea typeface="Times New Roman"/>
              </a:rPr>
              <a:t> муниципального района</a:t>
            </a:r>
            <a:endParaRPr lang="ru-RU" sz="1100" dirty="0">
              <a:solidFill>
                <a:srgbClr val="002060"/>
              </a:solidFill>
              <a:latin typeface="Times New Roman"/>
              <a:ea typeface="Times New Roman"/>
            </a:endParaRPr>
          </a:p>
          <a:p>
            <a:pPr algn="ctr">
              <a:spcAft>
                <a:spcPts val="0"/>
              </a:spcAft>
            </a:pPr>
            <a:r>
              <a:rPr lang="ru-RU" b="1" dirty="0">
                <a:solidFill>
                  <a:srgbClr val="002060"/>
                </a:solidFill>
                <a:latin typeface="Times New Roman"/>
                <a:ea typeface="Times New Roman"/>
              </a:rPr>
              <a:t> </a:t>
            </a:r>
            <a:r>
              <a:rPr lang="ru-RU" b="1" dirty="0" smtClean="0">
                <a:solidFill>
                  <a:srgbClr val="002060"/>
                </a:solidFill>
                <a:latin typeface="Times New Roman"/>
                <a:ea typeface="Times New Roman"/>
              </a:rPr>
              <a:t>Управление </a:t>
            </a:r>
            <a:r>
              <a:rPr lang="ru-RU" b="1" dirty="0">
                <a:solidFill>
                  <a:srgbClr val="002060"/>
                </a:solidFill>
                <a:latin typeface="Times New Roman"/>
                <a:ea typeface="Times New Roman"/>
              </a:rPr>
              <a:t>образования </a:t>
            </a:r>
            <a:endParaRPr lang="ru-RU" sz="1100" dirty="0">
              <a:solidFill>
                <a:srgbClr val="002060"/>
              </a:solidFill>
              <a:latin typeface="Times New Roman"/>
              <a:ea typeface="Times New Roman"/>
            </a:endParaRPr>
          </a:p>
          <a:p>
            <a:pPr algn="ctr">
              <a:spcAft>
                <a:spcPts val="0"/>
              </a:spcAft>
            </a:pPr>
            <a:r>
              <a:rPr lang="ru-RU" b="1" dirty="0" err="1">
                <a:solidFill>
                  <a:srgbClr val="002060"/>
                </a:solidFill>
                <a:latin typeface="Times New Roman"/>
                <a:ea typeface="Times New Roman"/>
              </a:rPr>
              <a:t>Устюженского</a:t>
            </a:r>
            <a:r>
              <a:rPr lang="ru-RU" b="1" dirty="0">
                <a:solidFill>
                  <a:srgbClr val="002060"/>
                </a:solidFill>
                <a:latin typeface="Times New Roman"/>
                <a:ea typeface="Times New Roman"/>
              </a:rPr>
              <a:t> муниципального района </a:t>
            </a:r>
            <a:endParaRPr lang="ru-RU" sz="1100" dirty="0">
              <a:solidFill>
                <a:srgbClr val="002060"/>
              </a:solidFill>
              <a:latin typeface="Times New Roman"/>
              <a:ea typeface="Times New Roman"/>
            </a:endParaRPr>
          </a:p>
          <a:p>
            <a:pPr algn="ctr">
              <a:spcAft>
                <a:spcPts val="0"/>
              </a:spcAft>
            </a:pPr>
            <a:r>
              <a:rPr lang="ru-RU" b="1" dirty="0">
                <a:solidFill>
                  <a:srgbClr val="002060"/>
                </a:solidFill>
                <a:latin typeface="Times New Roman"/>
                <a:ea typeface="Times New Roman"/>
              </a:rPr>
              <a:t> </a:t>
            </a:r>
            <a:r>
              <a:rPr lang="ru-RU" b="1" dirty="0" smtClean="0">
                <a:solidFill>
                  <a:srgbClr val="002060"/>
                </a:solidFill>
                <a:latin typeface="Times New Roman"/>
                <a:ea typeface="Times New Roman"/>
              </a:rPr>
              <a:t>Управление </a:t>
            </a:r>
            <a:r>
              <a:rPr lang="ru-RU" b="1" dirty="0">
                <a:solidFill>
                  <a:srgbClr val="002060"/>
                </a:solidFill>
                <a:latin typeface="Times New Roman"/>
                <a:ea typeface="Times New Roman"/>
              </a:rPr>
              <a:t>образования </a:t>
            </a:r>
            <a:endParaRPr lang="ru-RU" sz="1100" dirty="0">
              <a:solidFill>
                <a:srgbClr val="002060"/>
              </a:solidFill>
              <a:latin typeface="Times New Roman"/>
              <a:ea typeface="Times New Roman"/>
            </a:endParaRPr>
          </a:p>
          <a:p>
            <a:pPr algn="ctr">
              <a:spcAft>
                <a:spcPts val="0"/>
              </a:spcAft>
            </a:pPr>
            <a:r>
              <a:rPr lang="ru-RU" b="1" dirty="0" err="1">
                <a:solidFill>
                  <a:srgbClr val="002060"/>
                </a:solidFill>
                <a:latin typeface="Times New Roman"/>
                <a:ea typeface="Times New Roman"/>
              </a:rPr>
              <a:t>Чагодощенского</a:t>
            </a:r>
            <a:r>
              <a:rPr lang="ru-RU" b="1" dirty="0">
                <a:solidFill>
                  <a:srgbClr val="002060"/>
                </a:solidFill>
                <a:latin typeface="Times New Roman"/>
                <a:ea typeface="Times New Roman"/>
              </a:rPr>
              <a:t> муниципального района</a:t>
            </a:r>
            <a:endParaRPr lang="ru-RU" sz="1100" dirty="0">
              <a:solidFill>
                <a:srgbClr val="002060"/>
              </a:solidFill>
              <a:effectLst/>
              <a:latin typeface="Times New Roman"/>
              <a:ea typeface="Times New Roman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289"/>
          <a:stretch>
            <a:fillRect/>
          </a:stretch>
        </p:blipFill>
        <p:spPr bwMode="auto">
          <a:xfrm>
            <a:off x="214282" y="214290"/>
            <a:ext cx="1304906" cy="1301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53329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AutoShape 2"/>
          <p:cNvSpPr>
            <a:spLocks noChangeArrowheads="1"/>
          </p:cNvSpPr>
          <p:nvPr/>
        </p:nvSpPr>
        <p:spPr bwMode="auto">
          <a:xfrm>
            <a:off x="304800" y="381000"/>
            <a:ext cx="8458200" cy="1371600"/>
          </a:xfrm>
          <a:prstGeom prst="roundRect">
            <a:avLst>
              <a:gd name="adj" fmla="val 16667"/>
            </a:avLst>
          </a:prstGeom>
          <a:ln>
            <a:headEnd/>
            <a:tailEnd/>
          </a:ln>
          <a:ex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altLang="ru-RU" sz="3600" b="1" dirty="0" smtClean="0">
                <a:solidFill>
                  <a:srgbClr val="FF3300"/>
                </a:solidFill>
                <a:latin typeface="Impact" pitchFamily="34" charset="0"/>
                <a:cs typeface="Times New Roman" pitchFamily="18" charset="0"/>
              </a:rPr>
              <a:t>Суицидальное поведение</a:t>
            </a:r>
            <a:endParaRPr lang="ru-RU" altLang="ru-RU" sz="3600" b="1" dirty="0">
              <a:solidFill>
                <a:srgbClr val="FF3300"/>
              </a:solidFill>
              <a:latin typeface="Impact" pitchFamily="34" charset="0"/>
            </a:endParaRPr>
          </a:p>
        </p:txBody>
      </p:sp>
      <p:sp>
        <p:nvSpPr>
          <p:cNvPr id="68611" name="AutoShape 3"/>
          <p:cNvSpPr>
            <a:spLocks noChangeArrowheads="1"/>
          </p:cNvSpPr>
          <p:nvPr/>
        </p:nvSpPr>
        <p:spPr bwMode="auto">
          <a:xfrm>
            <a:off x="228600" y="1828800"/>
            <a:ext cx="2667000" cy="4264496"/>
          </a:xfrm>
          <a:prstGeom prst="upArrowCallout">
            <a:avLst>
              <a:gd name="adj1" fmla="val 25000"/>
              <a:gd name="adj2" fmla="val 25000"/>
              <a:gd name="adj3" fmla="val 29524"/>
              <a:gd name="adj4" fmla="val 66667"/>
            </a:avLst>
          </a:prstGeom>
          <a:solidFill>
            <a:srgbClr val="FF3300"/>
          </a:solidFill>
          <a:ln w="381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/>
            <a:endParaRPr lang="ru-RU" altLang="ru-RU" sz="2400"/>
          </a:p>
        </p:txBody>
      </p:sp>
      <p:sp>
        <p:nvSpPr>
          <p:cNvPr id="68612" name="AutoShape 4"/>
          <p:cNvSpPr>
            <a:spLocks noChangeArrowheads="1"/>
          </p:cNvSpPr>
          <p:nvPr/>
        </p:nvSpPr>
        <p:spPr bwMode="auto">
          <a:xfrm>
            <a:off x="3124200" y="1828800"/>
            <a:ext cx="2895600" cy="2895600"/>
          </a:xfrm>
          <a:prstGeom prst="upArrowCallout">
            <a:avLst>
              <a:gd name="adj1" fmla="val 25000"/>
              <a:gd name="adj2" fmla="val 25000"/>
              <a:gd name="adj3" fmla="val 16667"/>
              <a:gd name="adj4" fmla="val 66667"/>
            </a:avLst>
          </a:prstGeom>
          <a:solidFill>
            <a:srgbClr val="FF3300"/>
          </a:solidFill>
          <a:ln w="381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68613" name="AutoShape 5"/>
          <p:cNvSpPr>
            <a:spLocks noChangeArrowheads="1"/>
          </p:cNvSpPr>
          <p:nvPr/>
        </p:nvSpPr>
        <p:spPr bwMode="auto">
          <a:xfrm>
            <a:off x="6248400" y="1905000"/>
            <a:ext cx="2590800" cy="4188296"/>
          </a:xfrm>
          <a:prstGeom prst="upArrowCallout">
            <a:avLst>
              <a:gd name="adj1" fmla="val 25000"/>
              <a:gd name="adj2" fmla="val 25000"/>
              <a:gd name="adj3" fmla="val 29902"/>
              <a:gd name="adj4" fmla="val 66667"/>
            </a:avLst>
          </a:prstGeom>
          <a:solidFill>
            <a:srgbClr val="FF3300"/>
          </a:solidFill>
          <a:ln w="381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68614" name="WordArt 6"/>
          <p:cNvSpPr>
            <a:spLocks noChangeArrowheads="1" noChangeShapeType="1" noTextEdit="1"/>
          </p:cNvSpPr>
          <p:nvPr/>
        </p:nvSpPr>
        <p:spPr bwMode="auto">
          <a:xfrm>
            <a:off x="533400" y="3810000"/>
            <a:ext cx="2190750" cy="1905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000" b="1" kern="10" spc="40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70C0"/>
                </a:solidFill>
                <a:latin typeface="Arial"/>
                <a:cs typeface="Arial"/>
              </a:rPr>
              <a:t>патологическое </a:t>
            </a:r>
          </a:p>
          <a:p>
            <a:pPr algn="ctr"/>
            <a:r>
              <a:rPr lang="ru-RU" sz="2000" b="1" kern="10" spc="40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70C0"/>
                </a:solidFill>
                <a:latin typeface="Arial"/>
                <a:cs typeface="Arial"/>
              </a:rPr>
              <a:t>формирование </a:t>
            </a:r>
          </a:p>
          <a:p>
            <a:pPr algn="ctr"/>
            <a:r>
              <a:rPr lang="ru-RU" sz="2000" b="1" kern="10" spc="40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70C0"/>
                </a:solidFill>
                <a:latin typeface="Arial"/>
                <a:cs typeface="Arial"/>
              </a:rPr>
              <a:t>личности</a:t>
            </a:r>
          </a:p>
        </p:txBody>
      </p:sp>
      <p:sp>
        <p:nvSpPr>
          <p:cNvPr id="68615" name="WordArt 7"/>
          <p:cNvSpPr>
            <a:spLocks noChangeArrowheads="1" noChangeShapeType="1" noTextEdit="1"/>
          </p:cNvSpPr>
          <p:nvPr/>
        </p:nvSpPr>
        <p:spPr bwMode="auto">
          <a:xfrm>
            <a:off x="3429000" y="3048000"/>
            <a:ext cx="2190750" cy="1447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000" b="1" kern="10" spc="40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70C0"/>
                </a:solidFill>
                <a:latin typeface="Arial"/>
                <a:cs typeface="Arial"/>
              </a:rPr>
              <a:t>стресс</a:t>
            </a:r>
          </a:p>
          <a:p>
            <a:pPr algn="ctr"/>
            <a:r>
              <a:rPr lang="ru-RU" sz="2000" b="1" kern="10" spc="40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70C0"/>
                </a:solidFill>
                <a:latin typeface="Arial"/>
                <a:cs typeface="Arial"/>
              </a:rPr>
              <a:t>депрессия</a:t>
            </a:r>
          </a:p>
        </p:txBody>
      </p:sp>
      <p:sp>
        <p:nvSpPr>
          <p:cNvPr id="68616" name="WordArt 8"/>
          <p:cNvSpPr>
            <a:spLocks noChangeArrowheads="1" noChangeShapeType="1" noTextEdit="1"/>
          </p:cNvSpPr>
          <p:nvPr/>
        </p:nvSpPr>
        <p:spPr bwMode="auto">
          <a:xfrm>
            <a:off x="6400800" y="3886200"/>
            <a:ext cx="2266950" cy="1828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000" b="1" kern="10" spc="40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70C0"/>
                </a:solidFill>
                <a:latin typeface="Arial"/>
                <a:cs typeface="Arial"/>
              </a:rPr>
              <a:t>употребление </a:t>
            </a:r>
          </a:p>
          <a:p>
            <a:pPr algn="ctr"/>
            <a:r>
              <a:rPr lang="ru-RU" sz="2000" b="1" kern="10" spc="40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70C0"/>
                </a:solidFill>
                <a:latin typeface="Arial"/>
                <a:cs typeface="Arial"/>
              </a:rPr>
              <a:t>ПАВ</a:t>
            </a:r>
          </a:p>
        </p:txBody>
      </p:sp>
    </p:spTree>
    <p:extLst>
      <p:ext uri="{BB962C8B-B14F-4D97-AF65-F5344CB8AC3E}">
        <p14:creationId xmlns:p14="http://schemas.microsoft.com/office/powerpoint/2010/main" val="4202333073"/>
      </p:ext>
    </p:extLst>
  </p:cSld>
  <p:clrMapOvr>
    <a:masterClrMapping/>
  </p:clrMapOvr>
  <p:transition advClick="0" advTm="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86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86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686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86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86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686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86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86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686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11" grpId="0" animBg="1" autoUpdateAnimBg="0"/>
      <p:bldP spid="68612" grpId="0" animBg="1"/>
      <p:bldP spid="68613" grpId="0" animBg="1"/>
      <p:bldP spid="68614" grpId="0"/>
      <p:bldP spid="68615" grpId="0"/>
      <p:bldP spid="6861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Заголовок 1"/>
          <p:cNvSpPr>
            <a:spLocks noGrp="1"/>
          </p:cNvSpPr>
          <p:nvPr>
            <p:ph type="title"/>
          </p:nvPr>
        </p:nvSpPr>
        <p:spPr>
          <a:xfrm>
            <a:off x="381000" y="533400"/>
            <a:ext cx="8305800" cy="1143000"/>
          </a:xfrm>
        </p:spPr>
        <p:txBody>
          <a:bodyPr/>
          <a:lstStyle/>
          <a:p>
            <a:r>
              <a:rPr lang="ru-RU" altLang="ru-RU" sz="20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Последовательность первичного выявления и сопровождения обучающихся группы риска по суицидальному поведению</a:t>
            </a:r>
            <a:br>
              <a:rPr lang="ru-RU" altLang="ru-RU" sz="20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altLang="ru-RU" sz="20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387" name="Объект 2"/>
          <p:cNvSpPr>
            <a:spLocks noGrp="1"/>
          </p:cNvSpPr>
          <p:nvPr>
            <p:ph idx="1"/>
          </p:nvPr>
        </p:nvSpPr>
        <p:spPr>
          <a:xfrm>
            <a:off x="76200" y="1676400"/>
            <a:ext cx="8763000" cy="4302125"/>
          </a:xfrm>
        </p:spPr>
        <p:txBody>
          <a:bodyPr/>
          <a:lstStyle/>
          <a:p>
            <a:r>
              <a:rPr lang="ru-RU" alt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Наблюдение за социально-психологическим состоянием обучающихся и выявление детей, переживающих стресс и/или потенциально подвергающихся риску суицидального поведения.</a:t>
            </a:r>
          </a:p>
          <a:p>
            <a:r>
              <a:rPr lang="ru-RU" alt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 наличии подозрения на возможный риск развития суицидального поведения, дополнительный сбор информации (родители, одноклассники, учителя, разговор с обучающимся) (см. Памятку по проведению беседы в приложении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2: Сборник памяток для администрации, педагогов (классных руководителей) образовательных организаций города Москвы по профилактике суицидального поведения среди обучающихся / Под </a:t>
            </a:r>
            <a:r>
              <a:rPr lang="ru-RU" alt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ред.Вихристюк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О.В. – М.: ГБОУ ВПО МГППУ, 2015. – 55 с. Авторский </a:t>
            </a:r>
            <a:r>
              <a:rPr lang="ru-RU" alt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коллектив:Банников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Г.С., </a:t>
            </a:r>
            <a:r>
              <a:rPr lang="ru-RU" alt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Гаязова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Л.А., Павлова Т.С., Зарецкая Т.Н</a:t>
            </a:r>
            <a:r>
              <a:rPr lang="ru-RU" alt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  <a:p>
            <a:r>
              <a:rPr lang="ru-RU" alt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 подтверждении подозрений о возможном наличии риска развития суицидального поведения необходимо сообщить об этом школьному педагогу-психологу и совместно с ним информировать родителей о наличии возможного риска, а также рекомендовать обратиться к профильным специалистам.</a:t>
            </a:r>
          </a:p>
          <a:p>
            <a:r>
              <a:rPr lang="ru-RU" alt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 необходимости, совместно с педагогом-психологом продолжать отслеживать динамику социально-психологического состояния обучающегося и оказывать ему эмоциональную, психолого-педагогическую поддержку.</a:t>
            </a:r>
          </a:p>
        </p:txBody>
      </p:sp>
    </p:spTree>
    <p:extLst>
      <p:ext uri="{BB962C8B-B14F-4D97-AF65-F5344CB8AC3E}">
        <p14:creationId xmlns:p14="http://schemas.microsoft.com/office/powerpoint/2010/main" val="892315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indent="450215">
              <a:spcAft>
                <a:spcPts val="0"/>
              </a:spcAft>
            </a:pPr>
            <a:r>
              <a:rPr lang="ru-RU" sz="1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Методические рекомендации по выявлению обучающихся </a:t>
            </a:r>
            <a:r>
              <a:rPr lang="ru-RU" sz="1400" dirty="0"/>
              <a:t/>
            </a:r>
            <a:br>
              <a:rPr lang="ru-RU" sz="1400" dirty="0"/>
            </a:br>
            <a:r>
              <a:rPr lang="ru-RU" sz="1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«группы риска» суицидального поведения </a:t>
            </a:r>
            <a:r>
              <a:rPr lang="ru-RU" sz="1400" b="1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несовершеннолетни</a:t>
            </a:r>
            <a:r>
              <a:rPr lang="ru-RU" sz="1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sz="1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1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ПРОТОКОЛ</a:t>
            </a:r>
            <a:br>
              <a:rPr lang="ru-RU" sz="1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1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расширенного заседания регионального учебно-методического объединения по воспитанию в системе общего образования </a:t>
            </a:r>
            <a:br>
              <a:rPr lang="ru-RU" sz="1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1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Вологодской </a:t>
            </a:r>
            <a:r>
              <a:rPr lang="ru-RU" sz="14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области (№2, 26 мая 2021)</a:t>
            </a:r>
            <a:r>
              <a:rPr lang="ru-RU" sz="1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sz="1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ru-RU" sz="1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indent="450215" algn="just">
              <a:lnSpc>
                <a:spcPct val="115000"/>
              </a:lnSpc>
              <a:spcAft>
                <a:spcPts val="0"/>
              </a:spcAft>
              <a:tabLst>
                <a:tab pos="342900" algn="l"/>
              </a:tabLst>
            </a:pP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Развивать профессиональную зоркость в плане идентификации (определения) признаков проявления разных вариантов социально опасного поведения  </a:t>
            </a:r>
            <a:r>
              <a:rPr lang="ru-RU" sz="1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(памятки </a:t>
            </a: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 алгоритмы по профилактике </a:t>
            </a:r>
            <a:r>
              <a:rPr lang="ru-RU" sz="1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девиантного</a:t>
            </a: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поведения, </a:t>
            </a:r>
            <a:r>
              <a:rPr lang="ru-RU" sz="1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ФГБОУ ВО «</a:t>
            </a: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Московский государственный психолого-педагогический университет» (Режим доступа: https://mgppu.ru/nav/structure/125/282 или </a:t>
            </a:r>
            <a:r>
              <a:rPr lang="ru-RU" sz="1400" u="sng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2"/>
              </a:rPr>
              <a:t>http://psy.viro.edu.ru/index.php/85-novosti/207-pamyatki-i-algoritmy-po-profilaktike-deviantnogo-povedeniya-obuchayushchikhsya</a:t>
            </a: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).</a:t>
            </a:r>
          </a:p>
          <a:p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11960" y="3140968"/>
            <a:ext cx="4603348" cy="3554419"/>
          </a:xfrm>
          <a:prstGeom prst="rect">
            <a:avLst/>
          </a:prstGeom>
        </p:spPr>
      </p:pic>
      <p:sp>
        <p:nvSpPr>
          <p:cNvPr id="5" name="Скругленный прямоугольник 4"/>
          <p:cNvSpPr/>
          <p:nvPr/>
        </p:nvSpPr>
        <p:spPr>
          <a:xfrm>
            <a:off x="899592" y="3284984"/>
            <a:ext cx="3096344" cy="3573016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lvl="0" indent="-3429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</a:pP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педагогической практике профилактики суицидального поведения рекомендуется использовать специальные формы структурированного наблюдения (карты риска суицидального поведения), которые должны быть проработаны на педагогических советах, методических объединениях школьных работников</a:t>
            </a:r>
          </a:p>
        </p:txBody>
      </p:sp>
    </p:spTree>
    <p:extLst>
      <p:ext uri="{BB962C8B-B14F-4D97-AF65-F5344CB8AC3E}">
        <p14:creationId xmlns:p14="http://schemas.microsoft.com/office/powerpoint/2010/main" val="173526689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Помощь в решении проблемной ситуации, психологическое консультирование</a:t>
            </a:r>
            <a:endParaRPr lang="ru-RU" sz="28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Приемы и технологии помогающего общения:</a:t>
            </a:r>
          </a:p>
          <a:p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Слушание (эмпатическое слушание)</a:t>
            </a:r>
          </a:p>
          <a:p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Использование алгоритма решения проблем</a:t>
            </a:r>
          </a:p>
          <a:p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Технологии и техники развития способности к объективной оценке ситуации (пример: методика «Шесть шляп» </a:t>
            </a:r>
            <a:r>
              <a:rPr lang="ru-RU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Э.де</a:t>
            </a: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Боно</a:t>
            </a: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132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altLang="ru-RU" dirty="0" smtClean="0"/>
          </a:p>
        </p:txBody>
      </p:sp>
      <p:sp>
        <p:nvSpPr>
          <p:cNvPr id="19459" name="Содержимое 2"/>
          <p:cNvSpPr>
            <a:spLocks noGrp="1"/>
          </p:cNvSpPr>
          <p:nvPr>
            <p:ph idx="1"/>
          </p:nvPr>
        </p:nvSpPr>
        <p:spPr>
          <a:xfrm>
            <a:off x="457200" y="457200"/>
            <a:ext cx="8229600" cy="5673725"/>
          </a:xfrm>
        </p:spPr>
        <p:txBody>
          <a:bodyPr/>
          <a:lstStyle/>
          <a:p>
            <a:pPr marL="0" indent="0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ru-RU" altLang="ru-RU" sz="2000" b="1" dirty="0" smtClean="0">
                <a:solidFill>
                  <a:srgbClr val="002060"/>
                </a:solidFill>
              </a:rPr>
              <a:t>Профилактическая беседа в кризисной ситуации </a:t>
            </a:r>
          </a:p>
          <a:p>
            <a:pPr marL="0" indent="0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ru-RU" alt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Вы должны оставаться самим собой. Остальное воспринимается как обман, пусть и непреднамеренный, звучит фальшиво и не является искренним для вас или ребенка</a:t>
            </a:r>
          </a:p>
          <a:p>
            <a:pPr marL="0" indent="0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ru-RU" alt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В вашу задачу входит вступить с воспитанником в доверительные отношения, чтобы он смог рассказать вам правду о том, что у него на уме.</a:t>
            </a:r>
          </a:p>
          <a:p>
            <a:pPr marL="0" indent="0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ru-RU" alt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Что именно вы говорите (или не говорите) - не столь важно. Важно, КАК вы это говорите. Если вы не можете найти нужных слов, но переживаете искреннюю заботу, ваш голос, интонация передаст ее.</a:t>
            </a:r>
          </a:p>
          <a:p>
            <a:pPr marL="0" indent="0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ru-RU" alt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Имейте дело с человеком, а не «Проблемой». Говорите как равный; а не как старший. Если вы попытаетесь действовать как учитель или эксперт, или прямолинейно разрешать проблемы, это может оттолкнуть ребенка.</a:t>
            </a:r>
          </a:p>
          <a:p>
            <a:pPr marL="0" indent="0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ru-RU" alt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 Сосредоточьте свое внимание. Вслушивайтесь в чувства, а не только в факты, и в то, о чем умалчивается, наряду с тем, о чем говорится. Позвольте человеку, не перебивая, излить душу.</a:t>
            </a:r>
          </a:p>
          <a:p>
            <a:pPr marL="0" indent="0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ru-RU" alt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 Не думайте, что вам следует что-то говорить каждый раз, когда возникает пауза. Молчание дает каждому из вас время подумать</a:t>
            </a:r>
            <a:r>
              <a:rPr lang="ru-RU" altLang="ru-RU" sz="2000" dirty="0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spcBef>
                <a:spcPct val="0"/>
              </a:spcBef>
            </a:pPr>
            <a:endParaRPr lang="ru-RU" altLang="ru-RU" dirty="0" smtClean="0">
              <a:solidFill>
                <a:schemeClr val="bg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9158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endParaRPr lang="ru-RU" altLang="ru-RU" smtClean="0"/>
          </a:p>
        </p:txBody>
      </p:sp>
      <p:sp>
        <p:nvSpPr>
          <p:cNvPr id="20483" name="Содержимое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064125"/>
          </a:xfrm>
        </p:spPr>
        <p:txBody>
          <a:bodyPr/>
          <a:lstStyle/>
          <a:p>
            <a:pPr marL="0" indent="0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ru-RU" alt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 Проявите искренне участие и интерес, не применяйте допроса с пристрастием. Простые, прямые вопросы («Что случилось?», «Что произошло?») для собеседника будут менее угрожающими, чем сложные, «расследующие» вопросы.</a:t>
            </a:r>
          </a:p>
          <a:p>
            <a:pPr marL="0" indent="0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ru-RU" alt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8. Направляйте разговор в сторону душевной боли, а не от нее.</a:t>
            </a:r>
          </a:p>
          <a:p>
            <a:pPr marL="0" indent="0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ru-RU" alt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9. Постарайтесь увидеть и почувствовать ситуацию глазами ребенка. Будьте на его стороне, не принимайте сторону людей, которым он может причинять боль или которые причиняют боль ему.</a:t>
            </a:r>
          </a:p>
          <a:p>
            <a:pPr marL="0" indent="0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ru-RU" alt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10. Дайте возможность ребенку найти свои собственные ответы, даже если вы считаете, что знаете очевидное решение или выход.</a:t>
            </a:r>
          </a:p>
          <a:p>
            <a:pPr marL="0" indent="0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ru-RU" alt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12. Во многих случаях решения просто не существует, и ваша роль заключается в том, чтобы оказать дружескую поддержку, выслушать, быть с ребенком, который страдает.</a:t>
            </a:r>
          </a:p>
          <a:p>
            <a:pPr marL="0" indent="0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ru-RU" alt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13. И последнее. </a:t>
            </a:r>
            <a:r>
              <a:rPr lang="ru-RU" altLang="ru-RU" sz="20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Когда вы не знаете, что сказать, не говорите ничего. Но будьте рядом!</a:t>
            </a:r>
            <a:endParaRPr lang="ru-RU" altLang="ru-RU" sz="20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9713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Заголовок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609600"/>
          </a:xfrm>
        </p:spPr>
        <p:txBody>
          <a:bodyPr/>
          <a:lstStyle/>
          <a:p>
            <a:r>
              <a:rPr lang="ru-RU" altLang="ru-RU" sz="1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Установление контакта в беседе с подростко</a:t>
            </a:r>
            <a:r>
              <a:rPr lang="ru-RU" altLang="ru-RU" sz="1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76617572"/>
              </p:ext>
            </p:extLst>
          </p:nvPr>
        </p:nvGraphicFramePr>
        <p:xfrm>
          <a:off x="228600" y="1828800"/>
          <a:ext cx="8686800" cy="46674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95600"/>
                <a:gridCol w="2895600"/>
                <a:gridCol w="2895600"/>
              </a:tblGrid>
              <a:tr h="37078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i="1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Если вы слышите…</a:t>
                      </a:r>
                      <a:endParaRPr lang="ru-RU" sz="11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i="1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Обязательно скажите…</a:t>
                      </a:r>
                      <a:endParaRPr lang="ru-RU" sz="11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i="1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Никогда не говорите…</a:t>
                      </a:r>
                      <a:endParaRPr lang="ru-RU" sz="11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49070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«Ненавижу учебу, класс…»</a:t>
                      </a:r>
                      <a:endParaRPr lang="ru-RU" sz="11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«Что происходит у нас, из-за чего ты себя так чувствуешь?»</a:t>
                      </a:r>
                      <a:endParaRPr lang="ru-RU" sz="11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«Когда я был в твоем возрасте…да ты просто лентяй»</a:t>
                      </a:r>
                      <a:endParaRPr lang="ru-RU" sz="11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98141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«Все кажется таким безнадежным…»</a:t>
                      </a:r>
                      <a:endParaRPr lang="ru-RU" sz="110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«Иногда все мы чувствуем себя подавленными. Давай подумаем, какие у нас проблемы, и какую из них надо решить в первую очередь»</a:t>
                      </a:r>
                      <a:endParaRPr lang="ru-RU" sz="11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«Подумай лучше о тех, кому еще хуже, чем тебе»</a:t>
                      </a:r>
                      <a:endParaRPr lang="ru-RU" sz="11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73606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«Всем было бы лучше без меня!»</a:t>
                      </a:r>
                      <a:endParaRPr lang="ru-RU" sz="110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«Ты очень много значишь для нас, и меня беспокоит твое настроение. Скажи мне, что происходит»</a:t>
                      </a:r>
                      <a:endParaRPr lang="ru-RU" sz="11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«Не говори глупостей, Давай поговорим о чем-нибудь другом»</a:t>
                      </a:r>
                      <a:endParaRPr lang="ru-RU" sz="11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73606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«Не говори глупостей, Давай поговорим о чем-нибудь другом»</a:t>
                      </a:r>
                      <a:endParaRPr lang="ru-RU" sz="110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«Расскажи мне, как ты себя чувствуешь. Я действительно хочу это  знать»</a:t>
                      </a:r>
                      <a:endParaRPr lang="ru-RU" sz="11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«Кто же может понять молодежь в наши дни»    «Никому не нужны чужие проблемы»</a:t>
                      </a:r>
                      <a:endParaRPr lang="ru-RU" sz="11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37078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«Я совершил ужасный поступок…»</a:t>
                      </a:r>
                      <a:endParaRPr lang="ru-RU" sz="110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«Давай сядем, поговорим об этом»</a:t>
                      </a:r>
                      <a:endParaRPr lang="ru-RU" sz="110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«Что посеешь, то и пожнешь!»</a:t>
                      </a:r>
                      <a:endParaRPr lang="ru-RU" sz="11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98141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«А если у меня не получиться?»</a:t>
                      </a:r>
                      <a:endParaRPr lang="ru-RU" sz="110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«Если не получится, мы подумаем, как это сделать по-другому», «Если не получится, я буду знать, что ты сделал все возможное»</a:t>
                      </a:r>
                      <a:endParaRPr lang="ru-RU" sz="110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«Если не получится – значит, ты недостаточно постарался!»</a:t>
                      </a:r>
                      <a:endParaRPr lang="ru-RU" sz="11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5395046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1275" y="1341299"/>
            <a:ext cx="8712968" cy="56015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/>
            <a:r>
              <a:rPr lang="ru-RU" sz="2000" b="1" cap="all" dirty="0" smtClean="0">
                <a:solidFill>
                  <a:prstClr val="black"/>
                </a:solidFill>
                <a:latin typeface="Times New Roman"/>
              </a:rPr>
              <a:t>Черная </a:t>
            </a:r>
            <a:r>
              <a:rPr lang="ru-RU" sz="2000" b="1" cap="all" dirty="0">
                <a:solidFill>
                  <a:prstClr val="black"/>
                </a:solidFill>
                <a:latin typeface="Times New Roman"/>
              </a:rPr>
              <a:t>шляпа.</a:t>
            </a:r>
            <a:r>
              <a:rPr lang="ru-RU" sz="2000" dirty="0">
                <a:solidFill>
                  <a:prstClr val="black"/>
                </a:solidFill>
                <a:latin typeface="Times New Roman"/>
              </a:rPr>
              <a:t> Теперь предлагаем черную шляпу. Пожалуйста, расскажите, что для Вас (и для других, если это конфликт) самое </a:t>
            </a:r>
            <a:r>
              <a:rPr lang="ru-RU" sz="2000" b="1" dirty="0">
                <a:solidFill>
                  <a:prstClr val="black"/>
                </a:solidFill>
                <a:latin typeface="Times New Roman"/>
              </a:rPr>
              <a:t>плохое </a:t>
            </a:r>
            <a:r>
              <a:rPr lang="ru-RU" sz="2000" dirty="0">
                <a:solidFill>
                  <a:prstClr val="black"/>
                </a:solidFill>
                <a:latin typeface="Times New Roman"/>
              </a:rPr>
              <a:t>в этой ситуации, самое неприятное. Попробуйте посмотреть в будущее и сказать, какие </a:t>
            </a:r>
            <a:r>
              <a:rPr lang="ru-RU" sz="2000" b="1" dirty="0">
                <a:solidFill>
                  <a:prstClr val="black"/>
                </a:solidFill>
                <a:latin typeface="Times New Roman"/>
              </a:rPr>
              <a:t>отрицательные последствия </a:t>
            </a:r>
            <a:r>
              <a:rPr lang="ru-RU" sz="2000" dirty="0">
                <a:solidFill>
                  <a:prstClr val="black"/>
                </a:solidFill>
                <a:latin typeface="Times New Roman"/>
              </a:rPr>
              <a:t>могут Вас (и другого) ожидать. Что самое страшное может произойти?</a:t>
            </a:r>
            <a:endParaRPr lang="ru-RU" sz="2000" dirty="0">
              <a:solidFill>
                <a:prstClr val="black"/>
              </a:solidFill>
              <a:latin typeface="Times New Roman"/>
              <a:ea typeface="Times New Roman"/>
            </a:endParaRPr>
          </a:p>
          <a:p>
            <a:pPr indent="450215" algn="just"/>
            <a:r>
              <a:rPr lang="ru-RU" sz="2000" dirty="0">
                <a:solidFill>
                  <a:srgbClr val="002060"/>
                </a:solidFill>
                <a:latin typeface="Times New Roman"/>
              </a:rPr>
              <a:t> </a:t>
            </a:r>
            <a:r>
              <a:rPr lang="ru-RU" sz="2000" b="1" cap="all" dirty="0">
                <a:solidFill>
                  <a:srgbClr val="FF0000"/>
                </a:solidFill>
                <a:latin typeface="Times New Roman"/>
              </a:rPr>
              <a:t>Красная шляпа</a:t>
            </a:r>
            <a:r>
              <a:rPr lang="ru-RU" sz="2000" b="1" dirty="0">
                <a:solidFill>
                  <a:srgbClr val="FF0000"/>
                </a:solidFill>
                <a:latin typeface="Times New Roman"/>
              </a:rPr>
              <a:t>.</a:t>
            </a:r>
            <a:r>
              <a:rPr lang="ru-RU" sz="2000" dirty="0">
                <a:solidFill>
                  <a:srgbClr val="FF0000"/>
                </a:solidFill>
                <a:latin typeface="Times New Roman"/>
              </a:rPr>
              <a:t> В красной шляпе говорят только </a:t>
            </a:r>
            <a:r>
              <a:rPr lang="ru-RU" sz="2000" b="1" dirty="0">
                <a:solidFill>
                  <a:srgbClr val="FF0000"/>
                </a:solidFill>
                <a:latin typeface="Times New Roman"/>
              </a:rPr>
              <a:t>о чувствах.</a:t>
            </a:r>
            <a:r>
              <a:rPr lang="ru-RU" sz="2000" dirty="0">
                <a:solidFill>
                  <a:srgbClr val="FF0000"/>
                </a:solidFill>
                <a:latin typeface="Times New Roman"/>
              </a:rPr>
              <a:t> Что Вы (другие) чувствовали, когда всё происходило? Менялись ли чувства?  Здесь можно опираться на схему (смотри белую шляпу). Работа с красной шляпой завершается после ответа на вопрос: когда всё это закончилось, что Вы (другие) испытали?</a:t>
            </a:r>
            <a:endParaRPr lang="ru-RU" sz="2000" dirty="0">
              <a:solidFill>
                <a:srgbClr val="FF0000"/>
              </a:solidFill>
              <a:latin typeface="Times New Roman"/>
              <a:ea typeface="Times New Roman"/>
            </a:endParaRPr>
          </a:p>
          <a:p>
            <a:pPr indent="450215" algn="just"/>
            <a:r>
              <a:rPr lang="ru-RU" sz="2000" i="1" dirty="0">
                <a:solidFill>
                  <a:srgbClr val="002060"/>
                </a:solidFill>
                <a:latin typeface="Times New Roman"/>
              </a:rPr>
              <a:t> </a:t>
            </a:r>
            <a:r>
              <a:rPr lang="ru-RU" sz="2000" b="1" cap="all" dirty="0">
                <a:solidFill>
                  <a:srgbClr val="FFC000"/>
                </a:solidFill>
                <a:latin typeface="Times New Roman"/>
              </a:rPr>
              <a:t>Жёлтая шляпа</a:t>
            </a:r>
            <a:r>
              <a:rPr lang="ru-RU" sz="2000" b="1" dirty="0">
                <a:solidFill>
                  <a:srgbClr val="FFC000"/>
                </a:solidFill>
                <a:latin typeface="Times New Roman"/>
              </a:rPr>
              <a:t>.</a:t>
            </a:r>
            <a:r>
              <a:rPr lang="ru-RU" sz="2000" dirty="0">
                <a:solidFill>
                  <a:srgbClr val="FFC000"/>
                </a:solidFill>
                <a:latin typeface="Times New Roman"/>
              </a:rPr>
              <a:t> У любого события есть всегда </a:t>
            </a:r>
            <a:r>
              <a:rPr lang="ru-RU" sz="2000" b="1" dirty="0">
                <a:solidFill>
                  <a:srgbClr val="FFC000"/>
                </a:solidFill>
                <a:latin typeface="Times New Roman"/>
              </a:rPr>
              <a:t>положительные стороны</a:t>
            </a:r>
            <a:r>
              <a:rPr lang="ru-RU" sz="2000" dirty="0">
                <a:solidFill>
                  <a:srgbClr val="FFC000"/>
                </a:solidFill>
                <a:latin typeface="Times New Roman"/>
              </a:rPr>
              <a:t>. Теперь на Вас желтая шляпа, она помогает посмотреть на эту ситуацию с положительной стороны. Итак, что хорошего в том, что произошло для Вас? Что хорошего в этой ситуации для другого ее участника?  Умение видеть хорошее – очень важное качество. Это не значит, что мы надеваем так называемые розовые очки. Мы надеваем желтую шляпу и учим свой ум и душу видеть все хорошее.</a:t>
            </a:r>
            <a:endParaRPr lang="ru-RU" sz="2000" dirty="0">
              <a:solidFill>
                <a:srgbClr val="FFC000"/>
              </a:solidFill>
              <a:latin typeface="Times New Roman"/>
              <a:ea typeface="Times New Roman"/>
            </a:endParaRPr>
          </a:p>
          <a:p>
            <a:pPr indent="450215" algn="just"/>
            <a:r>
              <a:rPr lang="ru-RU" dirty="0">
                <a:solidFill>
                  <a:prstClr val="black"/>
                </a:solidFill>
                <a:latin typeface="Times New Roman"/>
              </a:rPr>
              <a:t> </a:t>
            </a:r>
            <a:endParaRPr lang="ru-RU" sz="1600" dirty="0">
              <a:solidFill>
                <a:prstClr val="black"/>
              </a:solidFill>
              <a:ea typeface="Calibri"/>
              <a:cs typeface="Times New Roman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07504" y="92311"/>
            <a:ext cx="8712968" cy="122413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457200" algn="just"/>
            <a:r>
              <a:rPr lang="ru-RU" b="1" cap="all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Белая </a:t>
            </a:r>
            <a:r>
              <a:rPr lang="ru-RU" b="1" cap="all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шляпа</a:t>
            </a:r>
            <a:r>
              <a:rPr lang="ru-RU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Вам предлагается надеть белую шляпу и изложить только </a:t>
            </a:r>
            <a:r>
              <a:rPr lang="ru-RU" b="1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факты,</a:t>
            </a:r>
            <a:r>
              <a:rPr lang="ru-RU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последовательность событий в проблемной ситуации. Информацию, полученную с помощью белой шляпы полезно записать в виде схемы:</a:t>
            </a:r>
          </a:p>
          <a:p>
            <a:pPr indent="457200" algn="just"/>
            <a:r>
              <a:rPr lang="ru-RU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сначала…- потом…- затем…- и тогда…- и, наконец </a:t>
            </a:r>
          </a:p>
        </p:txBody>
      </p:sp>
    </p:spTree>
    <p:extLst>
      <p:ext uri="{BB962C8B-B14F-4D97-AF65-F5344CB8AC3E}">
        <p14:creationId xmlns:p14="http://schemas.microsoft.com/office/powerpoint/2010/main" val="384287857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620688"/>
            <a:ext cx="8136904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/>
            <a:r>
              <a:rPr lang="ru-RU" sz="2000" b="1" cap="all" dirty="0" smtClean="0">
                <a:solidFill>
                  <a:srgbClr val="00B050"/>
                </a:solidFill>
                <a:latin typeface="Times New Roman"/>
              </a:rPr>
              <a:t>Зелёная </a:t>
            </a:r>
            <a:r>
              <a:rPr lang="ru-RU" sz="2000" b="1" cap="all" dirty="0">
                <a:solidFill>
                  <a:srgbClr val="00B050"/>
                </a:solidFill>
                <a:latin typeface="Times New Roman"/>
              </a:rPr>
              <a:t>шляпа.</a:t>
            </a:r>
            <a:r>
              <a:rPr lang="ru-RU" sz="2000" dirty="0">
                <a:solidFill>
                  <a:srgbClr val="00B050"/>
                </a:solidFill>
                <a:latin typeface="Times New Roman"/>
              </a:rPr>
              <a:t> Теперь полезно надеть зеленую шляпу творчества. В этом случае можно предложить нарисовать ситуацию, сочинить про неё стишок или частушку. Подумать, какие ассоциации приходят Вам в голову в связи с этой ситуацией. С каким музыкальным или литературным произведением, героем можно  увидеть сходство происшедшего события? </a:t>
            </a:r>
            <a:r>
              <a:rPr lang="ru-RU" sz="2000" dirty="0" smtClean="0">
                <a:solidFill>
                  <a:srgbClr val="00B050"/>
                </a:solidFill>
                <a:latin typeface="Times New Roman"/>
              </a:rPr>
              <a:t>Даже </a:t>
            </a:r>
            <a:r>
              <a:rPr lang="ru-RU" sz="2000" dirty="0">
                <a:solidFill>
                  <a:srgbClr val="00B050"/>
                </a:solidFill>
                <a:latin typeface="Times New Roman"/>
              </a:rPr>
              <a:t>неприятность может вызвать вдохновение. Главное, не терять чувства юмора и не забывать о зелёной шляпе. Можно подумать и предложить </a:t>
            </a:r>
            <a:r>
              <a:rPr lang="ru-RU" sz="2000" b="1" dirty="0">
                <a:solidFill>
                  <a:srgbClr val="00B050"/>
                </a:solidFill>
                <a:latin typeface="Times New Roman"/>
              </a:rPr>
              <a:t>творческий выход</a:t>
            </a:r>
            <a:r>
              <a:rPr lang="ru-RU" sz="2000" dirty="0">
                <a:solidFill>
                  <a:srgbClr val="00B050"/>
                </a:solidFill>
                <a:latin typeface="Times New Roman"/>
              </a:rPr>
              <a:t> из этой жизненной проблемы.</a:t>
            </a:r>
            <a:endParaRPr lang="ru-RU" sz="2000" dirty="0">
              <a:solidFill>
                <a:srgbClr val="00B050"/>
              </a:solidFill>
              <a:latin typeface="Times New Roman"/>
              <a:ea typeface="Times New Roman"/>
            </a:endParaRPr>
          </a:p>
          <a:p>
            <a:pPr indent="450215" algn="just">
              <a:lnSpc>
                <a:spcPct val="115000"/>
              </a:lnSpc>
            </a:pPr>
            <a:r>
              <a:rPr lang="ru-RU" sz="2000" i="1" dirty="0">
                <a:solidFill>
                  <a:srgbClr val="002060"/>
                </a:solidFill>
                <a:latin typeface="Times New Roman"/>
                <a:cs typeface="Times New Roman"/>
              </a:rPr>
              <a:t> </a:t>
            </a:r>
            <a:r>
              <a:rPr lang="ru-RU" sz="2000" b="1" cap="all" dirty="0">
                <a:solidFill>
                  <a:srgbClr val="002060"/>
                </a:solidFill>
                <a:latin typeface="Times New Roman"/>
                <a:cs typeface="Times New Roman"/>
              </a:rPr>
              <a:t>Синяя шляпа.</a:t>
            </a:r>
            <a:r>
              <a:rPr lang="ru-RU" sz="2000" cap="all" dirty="0">
                <a:solidFill>
                  <a:srgbClr val="002060"/>
                </a:solidFill>
                <a:latin typeface="Times New Roman"/>
                <a:cs typeface="Times New Roman"/>
              </a:rPr>
              <a:t> </a:t>
            </a:r>
            <a:r>
              <a:rPr lang="ru-RU" sz="2000" dirty="0">
                <a:solidFill>
                  <a:srgbClr val="002060"/>
                </a:solidFill>
                <a:latin typeface="Times New Roman"/>
                <a:cs typeface="Times New Roman"/>
              </a:rPr>
              <a:t>Мы с Вами примерили почти все шляпы. Пока мы это делали, наше состояние изменилось. Мы рассмотрели ситуацию с разных сторон, увидели в ней и плохие и хорошие моменты. Знаете ли Вы, что трудные ситуации мудрые люди называют жизненными уроками? Каждая ситуация нас чему то учит. Теперь Вы наденьте синюю шляпу, и она поможет Вам узнать, какой </a:t>
            </a:r>
            <a:r>
              <a:rPr lang="ru-RU" sz="2000" b="1" dirty="0">
                <a:solidFill>
                  <a:srgbClr val="002060"/>
                </a:solidFill>
                <a:latin typeface="Times New Roman"/>
                <a:cs typeface="Times New Roman"/>
              </a:rPr>
              <a:t>жизненный урок </a:t>
            </a:r>
            <a:r>
              <a:rPr lang="ru-RU" sz="2000" dirty="0">
                <a:solidFill>
                  <a:srgbClr val="002060"/>
                </a:solidFill>
                <a:latin typeface="Times New Roman"/>
                <a:cs typeface="Times New Roman"/>
              </a:rPr>
              <a:t>преподнесла Вам эта ситуация и почему для Вашей жизни будет важен этот опыт.</a:t>
            </a:r>
            <a:endParaRPr lang="ru-RU" sz="2000" dirty="0">
              <a:solidFill>
                <a:srgbClr val="002060"/>
              </a:solidFill>
              <a:ea typeface="Calibri"/>
              <a:cs typeface="Times New Roman"/>
            </a:endParaRPr>
          </a:p>
          <a:p>
            <a:pPr indent="450215" algn="just">
              <a:lnSpc>
                <a:spcPct val="115000"/>
              </a:lnSpc>
            </a:pPr>
            <a:r>
              <a:rPr lang="ru-RU" sz="2000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 </a:t>
            </a:r>
            <a:endParaRPr lang="ru-RU" sz="1600" dirty="0">
              <a:solidFill>
                <a:prstClr val="black"/>
              </a:solidFill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5554036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533400"/>
            <a:ext cx="8229600" cy="381000"/>
          </a:xfrm>
        </p:spPr>
        <p:txBody>
          <a:bodyPr/>
          <a:lstStyle/>
          <a:p>
            <a:pPr eaLnBrk="1" hangingPunct="1"/>
            <a:r>
              <a:rPr lang="ru-RU" altLang="ru-RU" sz="28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родителям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6200" y="1752600"/>
            <a:ext cx="9067800" cy="4876800"/>
          </a:xfrm>
        </p:spPr>
        <p:txBody>
          <a:bodyPr/>
          <a:lstStyle/>
          <a:p>
            <a:pPr>
              <a:spcBef>
                <a:spcPct val="0"/>
              </a:spcBef>
              <a:buFont typeface="Wingdings" panose="05000000000000000000" pitchFamily="2" charset="2"/>
              <a:buChar char="§"/>
            </a:pPr>
            <a:r>
              <a:rPr lang="ru-RU" alt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ни в коем случае не оставлять нерешенными проблемы, касающиеся сохранения физического и психического здоровья ребенка </a:t>
            </a:r>
          </a:p>
          <a:p>
            <a:pPr>
              <a:spcBef>
                <a:spcPct val="0"/>
              </a:spcBef>
              <a:buFont typeface="Wingdings" panose="05000000000000000000" pitchFamily="2" charset="2"/>
              <a:buChar char="§"/>
            </a:pPr>
            <a:r>
              <a:rPr lang="ru-RU" alt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анализировать вместе с сыном или дочерью каждую трудную ситуацию;</a:t>
            </a:r>
          </a:p>
          <a:p>
            <a:pPr>
              <a:spcBef>
                <a:spcPct val="0"/>
              </a:spcBef>
              <a:buFont typeface="Wingdings" panose="05000000000000000000" pitchFamily="2" charset="2"/>
              <a:buChar char="§"/>
            </a:pPr>
            <a:r>
              <a:rPr lang="ru-RU" alt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учить ребенка с раннего детства принимать ответственность за свои поступки и решения, предвидеть последствия поступков. Сформируйте у него потребность задаваться вопросом: "Что будет, если..." </a:t>
            </a:r>
          </a:p>
          <a:p>
            <a:pPr>
              <a:spcBef>
                <a:spcPct val="0"/>
              </a:spcBef>
              <a:buFont typeface="Wingdings" panose="05000000000000000000" pitchFamily="2" charset="2"/>
              <a:buChar char="§"/>
            </a:pPr>
            <a:r>
              <a:rPr lang="ru-RU" alt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воспитывать в ребенке привычку рассказывать родителям не только о своих достижениях, но и о тревогах, сомнениях, страхах </a:t>
            </a:r>
          </a:p>
          <a:p>
            <a:pPr>
              <a:spcBef>
                <a:spcPct val="0"/>
              </a:spcBef>
              <a:buFont typeface="Wingdings" panose="05000000000000000000" pitchFamily="2" charset="2"/>
              <a:buChar char="§"/>
            </a:pPr>
            <a:r>
              <a:rPr lang="ru-RU" alt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опаздывать с ответами на его вопросы по различным проблемам физиологии </a:t>
            </a:r>
          </a:p>
          <a:p>
            <a:pPr>
              <a:spcBef>
                <a:spcPct val="0"/>
              </a:spcBef>
              <a:buFont typeface="Wingdings" panose="05000000000000000000" pitchFamily="2" charset="2"/>
              <a:buChar char="§"/>
            </a:pPr>
            <a:r>
              <a:rPr lang="ru-RU" alt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иронизировать над ребенком, если в какой-то ситуации он оказался слабым физически и морально, помочь ему и поддержать его, указать возможные пути решения возникшей проблемы </a:t>
            </a:r>
          </a:p>
          <a:p>
            <a:pPr>
              <a:spcBef>
                <a:spcPct val="0"/>
              </a:spcBef>
              <a:buFont typeface="Wingdings" panose="05000000000000000000" pitchFamily="2" charset="2"/>
              <a:buChar char="§"/>
            </a:pPr>
            <a:r>
              <a:rPr lang="ru-RU" alt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обсудить с ним работу служб, которые могут оказать помощь в ситуации, сопряженной с риском для жизни; записать соответствующие номера телефонов</a:t>
            </a:r>
          </a:p>
          <a:p>
            <a:pPr>
              <a:spcBef>
                <a:spcPct val="0"/>
              </a:spcBef>
              <a:buFont typeface="Wingdings" panose="05000000000000000000" pitchFamily="2" charset="2"/>
              <a:buChar char="§"/>
            </a:pPr>
            <a:r>
              <a:rPr lang="ru-RU" alt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записать свои рабочие номера телефонов, а также номера телефонов людей, которым родители сами доверяют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ru-RU" altLang="ru-RU" sz="1800" dirty="0" smtClean="0"/>
              <a:t/>
            </a:r>
            <a:br>
              <a:rPr lang="ru-RU" altLang="ru-RU" sz="1800" dirty="0" smtClean="0"/>
            </a:br>
            <a:r>
              <a:rPr lang="ru-RU" altLang="ru-RU" sz="1800" dirty="0" smtClean="0"/>
              <a:t/>
            </a:r>
            <a:br>
              <a:rPr lang="ru-RU" altLang="ru-RU" sz="1800" dirty="0" smtClean="0"/>
            </a:br>
            <a:endParaRPr lang="ru-RU" altLang="ru-RU" sz="1800" dirty="0" smtClean="0"/>
          </a:p>
        </p:txBody>
      </p:sp>
    </p:spTree>
    <p:extLst>
      <p:ext uri="{BB962C8B-B14F-4D97-AF65-F5344CB8AC3E}">
        <p14:creationId xmlns:p14="http://schemas.microsoft.com/office/powerpoint/2010/main" val="4039838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36712"/>
          </a:xfrm>
        </p:spPr>
        <p:txBody>
          <a:bodyPr/>
          <a:lstStyle/>
          <a:p>
            <a:r>
              <a:rPr lang="ru-RU" sz="3200" b="1" i="1" dirty="0">
                <a:solidFill>
                  <a:srgbClr val="002060"/>
                </a:solidFill>
                <a:latin typeface="Times New Roman"/>
                <a:ea typeface="Times New Roman"/>
              </a:rPr>
              <a:t>Ведущие:</a:t>
            </a:r>
            <a:endParaRPr lang="ru-RU" sz="3200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620688"/>
            <a:ext cx="8568952" cy="5904656"/>
          </a:xfrm>
        </p:spPr>
        <p:txBody>
          <a:bodyPr/>
          <a:lstStyle/>
          <a:p>
            <a:pPr algn="just">
              <a:spcAft>
                <a:spcPts val="0"/>
              </a:spcAft>
            </a:pPr>
            <a:r>
              <a:rPr lang="ru-RU" sz="1600" b="1" i="1" dirty="0" smtClean="0">
                <a:solidFill>
                  <a:srgbClr val="002060"/>
                </a:solidFill>
                <a:latin typeface="Times New Roman"/>
                <a:ea typeface="Times New Roman"/>
              </a:rPr>
              <a:t>Афанасьева </a:t>
            </a:r>
            <a:r>
              <a:rPr lang="ru-RU" sz="1600" b="1" i="1" dirty="0">
                <a:solidFill>
                  <a:srgbClr val="002060"/>
                </a:solidFill>
                <a:latin typeface="Times New Roman"/>
                <a:ea typeface="Times New Roman"/>
              </a:rPr>
              <a:t>Наталья Владимировна, </a:t>
            </a:r>
            <a:r>
              <a:rPr lang="ru-RU" sz="1600" i="1" dirty="0">
                <a:solidFill>
                  <a:srgbClr val="002060"/>
                </a:solidFill>
                <a:latin typeface="Times New Roman"/>
                <a:ea typeface="Times New Roman"/>
              </a:rPr>
              <a:t>доцент кафедры психологии и коррекционной педагогики АОУ ВО ДПО «ВИРО», </a:t>
            </a:r>
            <a:r>
              <a:rPr lang="ru-RU" sz="1600" i="1" dirty="0" err="1">
                <a:solidFill>
                  <a:srgbClr val="002060"/>
                </a:solidFill>
                <a:latin typeface="Times New Roman"/>
                <a:ea typeface="Times New Roman"/>
              </a:rPr>
              <a:t>к.психол.н</a:t>
            </a:r>
            <a:r>
              <a:rPr lang="ru-RU" sz="1600" i="1" dirty="0">
                <a:solidFill>
                  <a:srgbClr val="002060"/>
                </a:solidFill>
                <a:latin typeface="Times New Roman"/>
                <a:ea typeface="Times New Roman"/>
              </a:rPr>
              <a:t>. </a:t>
            </a:r>
            <a:endParaRPr lang="ru-RU" sz="1600" dirty="0">
              <a:solidFill>
                <a:srgbClr val="002060"/>
              </a:solidFill>
              <a:latin typeface="Times New Roman"/>
              <a:ea typeface="Times New Roman"/>
            </a:endParaRPr>
          </a:p>
          <a:p>
            <a:pPr algn="just">
              <a:spcAft>
                <a:spcPts val="0"/>
              </a:spcAft>
            </a:pPr>
            <a:r>
              <a:rPr lang="ru-RU" sz="1600" b="1" i="1" dirty="0" err="1">
                <a:solidFill>
                  <a:srgbClr val="002060"/>
                </a:solidFill>
                <a:latin typeface="Times New Roman"/>
                <a:ea typeface="Times New Roman"/>
              </a:rPr>
              <a:t>Патракова</a:t>
            </a:r>
            <a:r>
              <a:rPr lang="ru-RU" sz="1600" b="1" i="1" dirty="0">
                <a:solidFill>
                  <a:srgbClr val="002060"/>
                </a:solidFill>
                <a:latin typeface="Times New Roman"/>
                <a:ea typeface="Times New Roman"/>
              </a:rPr>
              <a:t> Валентина Николаевна</a:t>
            </a:r>
            <a:r>
              <a:rPr lang="ru-RU" sz="1600" i="1" dirty="0">
                <a:solidFill>
                  <a:srgbClr val="002060"/>
                </a:solidFill>
                <a:latin typeface="Times New Roman"/>
                <a:ea typeface="Times New Roman"/>
              </a:rPr>
              <a:t>, методист кафедры психологии и коррекционной педагогики АОУ ВО ДПО «ВИРО»,</a:t>
            </a:r>
            <a:endParaRPr lang="ru-RU" sz="1600" dirty="0">
              <a:solidFill>
                <a:srgbClr val="002060"/>
              </a:solidFill>
              <a:latin typeface="Times New Roman"/>
              <a:ea typeface="Times New Roman"/>
            </a:endParaRPr>
          </a:p>
          <a:p>
            <a:pPr algn="just">
              <a:spcAft>
                <a:spcPts val="0"/>
              </a:spcAft>
            </a:pPr>
            <a:r>
              <a:rPr lang="ru-RU" sz="1600" b="1" i="1" dirty="0">
                <a:solidFill>
                  <a:srgbClr val="002060"/>
                </a:solidFill>
                <a:latin typeface="Times New Roman"/>
                <a:ea typeface="Times New Roman"/>
              </a:rPr>
              <a:t>Участники:</a:t>
            </a:r>
            <a:r>
              <a:rPr lang="ru-RU" sz="1600" dirty="0">
                <a:solidFill>
                  <a:srgbClr val="002060"/>
                </a:solidFill>
                <a:latin typeface="Times New Roman"/>
                <a:ea typeface="Calibri"/>
              </a:rPr>
              <a:t> </a:t>
            </a:r>
            <a:r>
              <a:rPr lang="ru-RU" sz="1600" i="1" dirty="0">
                <a:solidFill>
                  <a:srgbClr val="002060"/>
                </a:solidFill>
                <a:latin typeface="Times New Roman"/>
                <a:ea typeface="Calibri"/>
              </a:rPr>
              <a:t>руководители и заместители руководителей общеобразовательных организаций, педагоги-психологи, социальные педагоги, классные руководители</a:t>
            </a:r>
            <a:endParaRPr lang="ru-RU" sz="1600" dirty="0">
              <a:solidFill>
                <a:srgbClr val="002060"/>
              </a:solidFill>
              <a:latin typeface="Times New Roman"/>
              <a:ea typeface="Times New Roman"/>
            </a:endParaRPr>
          </a:p>
          <a:p>
            <a:pPr algn="ctr">
              <a:spcAft>
                <a:spcPts val="0"/>
              </a:spcAft>
            </a:pPr>
            <a:r>
              <a:rPr lang="ru-RU" sz="1600" b="1" i="1" dirty="0">
                <a:solidFill>
                  <a:srgbClr val="002060"/>
                </a:solidFill>
                <a:latin typeface="Times New Roman"/>
                <a:ea typeface="Times New Roman"/>
              </a:rPr>
              <a:t>Вопросы для обсуждения:</a:t>
            </a:r>
            <a:endParaRPr lang="ru-RU" sz="1600" dirty="0">
              <a:solidFill>
                <a:srgbClr val="002060"/>
              </a:solidFill>
              <a:latin typeface="Times New Roman"/>
              <a:ea typeface="Times New Roman"/>
            </a:endParaRPr>
          </a:p>
          <a:p>
            <a:pPr algn="just">
              <a:spcAft>
                <a:spcPts val="0"/>
              </a:spcAft>
            </a:pPr>
            <a:r>
              <a:rPr lang="ru-RU" sz="1600" dirty="0">
                <a:solidFill>
                  <a:srgbClr val="002060"/>
                </a:solidFill>
                <a:latin typeface="Times New Roman"/>
                <a:ea typeface="Times New Roman"/>
              </a:rPr>
              <a:t> </a:t>
            </a:r>
            <a:r>
              <a:rPr lang="ru-RU" sz="1600" i="1" dirty="0" smtClean="0">
                <a:solidFill>
                  <a:srgbClr val="002060"/>
                </a:solidFill>
                <a:latin typeface="Times New Roman"/>
                <a:ea typeface="Times New Roman"/>
              </a:rPr>
              <a:t>Опыт </a:t>
            </a:r>
            <a:r>
              <a:rPr lang="ru-RU" sz="1600" i="1" dirty="0">
                <a:solidFill>
                  <a:srgbClr val="002060"/>
                </a:solidFill>
                <a:latin typeface="Times New Roman"/>
                <a:ea typeface="Times New Roman"/>
              </a:rPr>
              <a:t>работы МО классных руководителей по профилактике </a:t>
            </a:r>
            <a:r>
              <a:rPr lang="ru-RU" sz="1600" i="1" dirty="0" err="1">
                <a:solidFill>
                  <a:srgbClr val="002060"/>
                </a:solidFill>
                <a:latin typeface="Times New Roman"/>
                <a:ea typeface="Times New Roman"/>
              </a:rPr>
              <a:t>буллинга</a:t>
            </a:r>
            <a:r>
              <a:rPr lang="ru-RU" sz="1600" i="1" dirty="0">
                <a:solidFill>
                  <a:srgbClr val="002060"/>
                </a:solidFill>
                <a:latin typeface="Times New Roman"/>
                <a:ea typeface="Times New Roman"/>
              </a:rPr>
              <a:t> и суицидального поведения несовершеннолетних</a:t>
            </a:r>
            <a:endParaRPr lang="ru-RU" sz="1600" dirty="0">
              <a:solidFill>
                <a:srgbClr val="002060"/>
              </a:solidFill>
              <a:latin typeface="Times New Roman"/>
              <a:ea typeface="Times New Roman"/>
            </a:endParaRPr>
          </a:p>
          <a:p>
            <a:pPr algn="just">
              <a:spcAft>
                <a:spcPts val="0"/>
              </a:spcAft>
            </a:pPr>
            <a:r>
              <a:rPr lang="ru-RU" sz="1600" b="1" i="1" dirty="0" err="1">
                <a:solidFill>
                  <a:srgbClr val="002060"/>
                </a:solidFill>
                <a:latin typeface="Times New Roman"/>
                <a:ea typeface="Times New Roman"/>
              </a:rPr>
              <a:t>Цуканова</a:t>
            </a:r>
            <a:r>
              <a:rPr lang="ru-RU" sz="1600" b="1" i="1" dirty="0">
                <a:solidFill>
                  <a:srgbClr val="002060"/>
                </a:solidFill>
                <a:latin typeface="Times New Roman"/>
                <a:ea typeface="Times New Roman"/>
              </a:rPr>
              <a:t> Ирина </a:t>
            </a:r>
            <a:r>
              <a:rPr lang="ru-RU" sz="1600" b="1" i="1" dirty="0" err="1">
                <a:solidFill>
                  <a:srgbClr val="002060"/>
                </a:solidFill>
                <a:latin typeface="Times New Roman"/>
                <a:ea typeface="Times New Roman"/>
              </a:rPr>
              <a:t>Александрован</a:t>
            </a:r>
            <a:r>
              <a:rPr lang="ru-RU" sz="1600" b="1" i="1" dirty="0">
                <a:solidFill>
                  <a:srgbClr val="002060"/>
                </a:solidFill>
                <a:latin typeface="Times New Roman"/>
                <a:ea typeface="Times New Roman"/>
              </a:rPr>
              <a:t>, </a:t>
            </a:r>
            <a:r>
              <a:rPr lang="ru-RU" sz="1600" i="1" dirty="0">
                <a:solidFill>
                  <a:srgbClr val="002060"/>
                </a:solidFill>
                <a:latin typeface="Times New Roman"/>
                <a:ea typeface="Times New Roman"/>
              </a:rPr>
              <a:t>педагог психолог, МБОУ «</a:t>
            </a:r>
            <a:r>
              <a:rPr lang="ru-RU" sz="1600" i="1" dirty="0" err="1">
                <a:solidFill>
                  <a:srgbClr val="002060"/>
                </a:solidFill>
                <a:latin typeface="Times New Roman"/>
                <a:ea typeface="Times New Roman"/>
              </a:rPr>
              <a:t>Чагодская</a:t>
            </a:r>
            <a:r>
              <a:rPr lang="ru-RU" sz="1600" i="1" dirty="0">
                <a:solidFill>
                  <a:srgbClr val="002060"/>
                </a:solidFill>
                <a:latin typeface="Times New Roman"/>
                <a:ea typeface="Times New Roman"/>
              </a:rPr>
              <a:t> общеобразовательная школа»</a:t>
            </a:r>
            <a:endParaRPr lang="ru-RU" sz="1600" dirty="0">
              <a:solidFill>
                <a:srgbClr val="002060"/>
              </a:solidFill>
              <a:latin typeface="Times New Roman"/>
              <a:ea typeface="Times New Roman"/>
            </a:endParaRPr>
          </a:p>
          <a:p>
            <a:pPr algn="just">
              <a:spcAft>
                <a:spcPts val="0"/>
              </a:spcAft>
            </a:pPr>
            <a:r>
              <a:rPr lang="ru-RU" sz="1600" i="1" dirty="0">
                <a:solidFill>
                  <a:srgbClr val="002060"/>
                </a:solidFill>
                <a:latin typeface="Times New Roman"/>
                <a:ea typeface="Times New Roman"/>
              </a:rPr>
              <a:t>Меры, которые может предпринять родитель, классный руководитель  по предотвращению </a:t>
            </a:r>
            <a:r>
              <a:rPr lang="ru-RU" sz="1600" i="1" dirty="0" err="1">
                <a:solidFill>
                  <a:srgbClr val="002060"/>
                </a:solidFill>
                <a:latin typeface="Times New Roman"/>
                <a:ea typeface="Times New Roman"/>
              </a:rPr>
              <a:t>буллинга</a:t>
            </a:r>
            <a:r>
              <a:rPr lang="ru-RU" sz="1600" i="1" dirty="0">
                <a:solidFill>
                  <a:srgbClr val="002060"/>
                </a:solidFill>
                <a:latin typeface="Times New Roman"/>
                <a:ea typeface="Times New Roman"/>
              </a:rPr>
              <a:t>.</a:t>
            </a:r>
            <a:endParaRPr lang="ru-RU" sz="1600" dirty="0">
              <a:solidFill>
                <a:srgbClr val="002060"/>
              </a:solidFill>
              <a:latin typeface="Times New Roman"/>
              <a:ea typeface="Times New Roman"/>
            </a:endParaRPr>
          </a:p>
          <a:p>
            <a:pPr algn="just">
              <a:spcAft>
                <a:spcPts val="0"/>
              </a:spcAft>
            </a:pPr>
            <a:r>
              <a:rPr lang="ru-RU" sz="1600" b="1" i="1" dirty="0" err="1">
                <a:solidFill>
                  <a:srgbClr val="002060"/>
                </a:solidFill>
                <a:latin typeface="Times New Roman"/>
                <a:ea typeface="Times New Roman"/>
              </a:rPr>
              <a:t>Патракова</a:t>
            </a:r>
            <a:r>
              <a:rPr lang="ru-RU" sz="1600" b="1" i="1" dirty="0">
                <a:solidFill>
                  <a:srgbClr val="002060"/>
                </a:solidFill>
                <a:latin typeface="Times New Roman"/>
                <a:ea typeface="Times New Roman"/>
              </a:rPr>
              <a:t> Валентина Николаевна</a:t>
            </a:r>
            <a:r>
              <a:rPr lang="ru-RU" sz="1600" i="1" dirty="0">
                <a:solidFill>
                  <a:srgbClr val="002060"/>
                </a:solidFill>
                <a:latin typeface="Times New Roman"/>
                <a:ea typeface="Times New Roman"/>
              </a:rPr>
              <a:t>, методист кафедры психологии и коррекционной педагогики АОУ ВО ДПО «ВИРО»,</a:t>
            </a:r>
            <a:endParaRPr lang="ru-RU" sz="1600" dirty="0">
              <a:solidFill>
                <a:srgbClr val="002060"/>
              </a:solidFill>
              <a:latin typeface="Times New Roman"/>
              <a:ea typeface="Times New Roman"/>
            </a:endParaRPr>
          </a:p>
          <a:p>
            <a:pPr algn="just">
              <a:spcAft>
                <a:spcPts val="0"/>
              </a:spcAft>
            </a:pPr>
            <a:r>
              <a:rPr lang="ru-RU" sz="1600" i="1" dirty="0">
                <a:solidFill>
                  <a:srgbClr val="002060"/>
                </a:solidFill>
                <a:latin typeface="Times New Roman"/>
                <a:ea typeface="Times New Roman"/>
              </a:rPr>
              <a:t>Психолого-педагогическая поддержка учащихся в </a:t>
            </a:r>
            <a:r>
              <a:rPr lang="ru-RU" sz="1600" i="1" dirty="0" err="1">
                <a:solidFill>
                  <a:srgbClr val="002060"/>
                </a:solidFill>
                <a:latin typeface="Times New Roman"/>
                <a:ea typeface="Times New Roman"/>
              </a:rPr>
              <a:t>воспитательно</a:t>
            </a:r>
            <a:r>
              <a:rPr lang="ru-RU" sz="1600" i="1" dirty="0">
                <a:solidFill>
                  <a:srgbClr val="002060"/>
                </a:solidFill>
                <a:latin typeface="Times New Roman"/>
                <a:ea typeface="Times New Roman"/>
              </a:rPr>
              <a:t>-образовательном процессе школы в период трудной жизненной ситуации.</a:t>
            </a:r>
            <a:endParaRPr lang="ru-RU" sz="1600" dirty="0">
              <a:solidFill>
                <a:srgbClr val="002060"/>
              </a:solidFill>
              <a:latin typeface="Times New Roman"/>
              <a:ea typeface="Times New Roman"/>
            </a:endParaRPr>
          </a:p>
          <a:p>
            <a:r>
              <a:rPr lang="ru-RU" sz="1600" b="1" i="1" dirty="0">
                <a:solidFill>
                  <a:srgbClr val="002060"/>
                </a:solidFill>
                <a:latin typeface="Times New Roman"/>
                <a:ea typeface="Times New Roman"/>
              </a:rPr>
              <a:t>Афанасьева Наталья Владимировна,</a:t>
            </a:r>
            <a:r>
              <a:rPr lang="ru-RU" sz="1600" i="1" dirty="0">
                <a:solidFill>
                  <a:srgbClr val="002060"/>
                </a:solidFill>
                <a:latin typeface="Times New Roman"/>
                <a:ea typeface="Times New Roman"/>
              </a:rPr>
              <a:t> доцент кафедры психологии и коррекционной педагогики АОУ ВО ДПО «ВИРО», </a:t>
            </a:r>
            <a:r>
              <a:rPr lang="ru-RU" sz="1600" i="1" dirty="0" err="1">
                <a:solidFill>
                  <a:srgbClr val="002060"/>
                </a:solidFill>
                <a:latin typeface="Times New Roman"/>
                <a:ea typeface="Times New Roman"/>
              </a:rPr>
              <a:t>к.психол.н</a:t>
            </a:r>
            <a:r>
              <a:rPr lang="ru-RU" sz="1600" i="1" dirty="0">
                <a:solidFill>
                  <a:srgbClr val="002060"/>
                </a:solidFill>
                <a:latin typeface="Times New Roman"/>
                <a:ea typeface="Times New Roman"/>
              </a:rPr>
              <a:t>.</a:t>
            </a:r>
            <a:endParaRPr lang="ru-RU" sz="16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1550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bg1"/>
          </a:solidFill>
        </p:spPr>
        <p:txBody>
          <a:bodyPr/>
          <a:lstStyle/>
          <a:p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Департамент государственной политики в сфере защиты прав детей </a:t>
            </a:r>
            <a:r>
              <a:rPr lang="ru-RU"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Минпросвещения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России (далее – Департамент) объявляет о проведении в период с 18 по 22 апреля 2022 г. «Недели психологии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(ИП 07-2511 от 13.04.2022)</a:t>
            </a:r>
            <a:endParaRPr lang="ru-RU" sz="20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Указанное мероприятие проводится во исполнение пункта 113 плана основных мероприятий, проводимых в рамках Десятилетия детства, на период до 2027 года, утвержденного распоряжением Правительства Российской Федерации от 23 января 2021 г. № 122-р, в целях создания условий для реализации мероприятий, обеспечивающих формирование стрессоустойчивости у детей и подростков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Департамент просит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организовать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общеобразовательных организациях в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субъектах Российской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Федерации проведение «Недели психологии» с учетом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максимально возможного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охвата участников образовательных отношений мероприятиями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психологическому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просвещению и психологической профилактике.</a:t>
            </a:r>
          </a:p>
        </p:txBody>
      </p:sp>
    </p:spTree>
    <p:extLst>
      <p:ext uri="{BB962C8B-B14F-4D97-AF65-F5344CB8AC3E}">
        <p14:creationId xmlns:p14="http://schemas.microsoft.com/office/powerpoint/2010/main" val="827542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bg1"/>
          </a:solidFill>
        </p:spPr>
        <p:txBody>
          <a:bodyPr/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Мероприятия в рамках «Недели психологии»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417638"/>
            <a:ext cx="8435280" cy="4708531"/>
          </a:xfrm>
        </p:spPr>
        <p:txBody>
          <a:bodyPr/>
          <a:lstStyle/>
          <a:p>
            <a:pPr marL="0" indent="0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Для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обучающихся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0" indent="0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мастер-классы экспресс-методов психологической помощи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0" indent="0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психологические тренинги; 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деловые игры; 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квесты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интеллектуальные игры психологической тематики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0" indent="0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проведение турниров по психологическим настольным играм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0" indent="0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мероприятия по экспресс-диагностике психологических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состояний;</a:t>
            </a:r>
          </a:p>
          <a:p>
            <a:pPr marL="0" indent="0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акции и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флэшмобы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(в том числе в сети интернет) психологической тематики; 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волонтерские мероприятия.</a:t>
            </a:r>
          </a:p>
        </p:txBody>
      </p:sp>
    </p:spTree>
    <p:extLst>
      <p:ext uri="{BB962C8B-B14F-4D97-AF65-F5344CB8AC3E}">
        <p14:creationId xmlns:p14="http://schemas.microsoft.com/office/powerpoint/2010/main" val="411881991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  <a:solidFill>
            <a:schemeClr val="bg1"/>
          </a:solidFill>
        </p:spPr>
        <p:txBody>
          <a:bodyPr/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Мероприятия в рамках «Недели психологии»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052736"/>
            <a:ext cx="8435280" cy="5073433"/>
          </a:xfrm>
        </p:spPr>
        <p:txBody>
          <a:bodyPr/>
          <a:lstStyle/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педагогов-психологов, педагогов: 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лекции известных педагогов-психологов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0" indent="0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мастер-классы педагогов-психологов; 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тренинги развития навыков и способностей, коммуникативные тренинги; 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круглые столы для педагогических работников с участием известных педагогов-психологов; 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презентации деятельности по психолого-педагогическому сопровождению в системе образования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Эффективности масштабного мероприятия – «Неделя психологии» будет способствовать привлечение к его организации и проведению не только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педагогов-психологов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но и классных руководителей, учителей-предметников. Организованное внутрикорпоративное взаимодействие в реализации мероприятий «Недели психологии» создаст благоприятные условия для достижения поставленной цели, позволит сформировать единые подходы в воспитательной работе педагогических работников, усовершенствовать взаимодействие педагога-психолога общеобразовательной организации с другими педагогическими работниками.</a:t>
            </a:r>
          </a:p>
        </p:txBody>
      </p:sp>
    </p:spTree>
    <p:extLst>
      <p:ext uri="{BB962C8B-B14F-4D97-AF65-F5344CB8AC3E}">
        <p14:creationId xmlns:p14="http://schemas.microsoft.com/office/powerpoint/2010/main" val="27516838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  <a:solidFill>
            <a:schemeClr val="bg1"/>
          </a:solidFill>
        </p:spPr>
        <p:txBody>
          <a:bodyPr/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Мероприятия в рамках «Недели психологии»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052736"/>
            <a:ext cx="8435280" cy="5073433"/>
          </a:xfrm>
        </p:spPr>
        <p:txBody>
          <a:bodyPr/>
          <a:lstStyle/>
          <a:p>
            <a:pPr marL="0" indent="0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Для родителей:</a:t>
            </a:r>
          </a:p>
          <a:p>
            <a:pPr marL="0" indent="0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родительские собрания; 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вебинары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публичные лекции; 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групповые консультации; 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совместные детско-родительские мероприятия; 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тренинги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0" indent="0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мастер-классы.</a:t>
            </a:r>
          </a:p>
        </p:txBody>
      </p:sp>
    </p:spTree>
    <p:extLst>
      <p:ext uri="{BB962C8B-B14F-4D97-AF65-F5344CB8AC3E}">
        <p14:creationId xmlns:p14="http://schemas.microsoft.com/office/powerpoint/2010/main" val="397646672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bg1"/>
          </a:solidFill>
        </p:spPr>
        <p:txBody>
          <a:bodyPr/>
          <a:lstStyle/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ОБУЧАЮЩИЕСЯ ПО ОБРАЗОВАТЕЛЬНОЙ ПРОГРАММЕ НАЧАЛЬНОГО ОБЩЕГО ОБРАЗОВАНИЯ (1-4 КЛАССЫ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Классный час «Психологическая помощь» (автор-разработчик Шипилова А.С., психолог отдела экстренной психологичной помощи Федерального координационного центра по обеспечению психологической службы в системе образования Российской Федерации ФГБОУ ВО «Московский государственный педагогический университет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 справиться со стрессом и сильными переживаниями Акция «Шкатулка пожеланий» (автор-разработчик Никифорова Е.А., ведущий аналитик Федерального координационного центра по обеспечению психологической службы в системе образования Российской Федерации ФГБОУ ВО «Московский государственный педагогический университет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Психологическая игра с элементами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тренинга «Эффективные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способы разрешения конфликтов»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3816801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  <a:solidFill>
            <a:schemeClr val="bg1"/>
          </a:solidFill>
        </p:spPr>
        <p:txBody>
          <a:bodyPr/>
          <a:lstStyle/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ОБУЧАЮЩИЕСЯ ПО ОБРАЗОВАТЕЛЬНОЙ ПРОГРАММЕ ОСНОВНОГО ОБЩЕГО ОБРАЗОВАНИЯ (5-8 КЛАССЫ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196752"/>
            <a:ext cx="8784976" cy="4929417"/>
          </a:xfrm>
        </p:spPr>
        <p:txBody>
          <a:bodyPr/>
          <a:lstStyle/>
          <a:p>
            <a:r>
              <a:rPr 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Классный час «Детский телефон доверия»</a:t>
            </a:r>
          </a:p>
          <a:p>
            <a:r>
              <a:rPr lang="ru-RU" sz="1600" dirty="0" err="1" smtClean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Фотокросс</a:t>
            </a:r>
            <a:r>
              <a:rPr 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«Чтобы я делал, если бы не было сети Интернет»</a:t>
            </a:r>
          </a:p>
          <a:p>
            <a:endParaRPr lang="ru-RU" sz="1600" dirty="0" smtClean="0">
              <a:solidFill>
                <a:prstClr val="black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ОБУЧАЮЩИЕСЯ ПО ОБРАЗОВАТЕЛЬНЫМ ПРОГРАММАМ ОСНОВНОГО ОБЩЕГО И СРЕДНЕГО ОБЩЕГО ОБРАЗОВАНИЯ (9-11 КЛАССЫ)</a:t>
            </a:r>
          </a:p>
          <a:p>
            <a:endParaRPr lang="ru-RU" sz="1600" dirty="0" smtClean="0">
              <a:solidFill>
                <a:prstClr val="black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Информационно-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тренинговое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занятие «Перспектива» (автор-разработчик Банников Г.С.,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к.м.н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с.н.с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отделения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суицидологии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Отдела клинико-патогенетических исследований в психиатрии МНИИП – филиала «НМИЦ ПН им. В.П. Сербского Минздрава России»)</a:t>
            </a:r>
          </a:p>
          <a:p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2022 году в рамках Всероссийского проекта «Детский телефон доверия»</a:t>
            </a:r>
          </a:p>
          <a:p>
            <a:r>
              <a:rPr lang="ru-RU" sz="16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пройдут масштабные мероприятия:</a:t>
            </a:r>
          </a:p>
          <a:p>
            <a:r>
              <a:rPr lang="ru-RU" sz="16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Всероссийская онлайн-акция «Марафон доверия»;</a:t>
            </a:r>
          </a:p>
          <a:p>
            <a:r>
              <a:rPr lang="ru-RU" sz="16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Всероссийская конференция «Экстренная психологическая помощь</a:t>
            </a:r>
          </a:p>
          <a:p>
            <a:r>
              <a:rPr lang="ru-RU" sz="16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детям и родителям. Ресурс детского телефона доверия».</a:t>
            </a:r>
          </a:p>
          <a:p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Всероссийская онлайн-акция «Марафон доверия» – мероприятие</a:t>
            </a:r>
          </a:p>
          <a:p>
            <a:r>
              <a:rPr lang="ru-RU" sz="1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продвижению Детского телефона доверия 8-800-2000-122, приуроченное</a:t>
            </a:r>
          </a:p>
          <a:p>
            <a:r>
              <a:rPr lang="ru-RU" sz="1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 Международному дню детского телефона доверия, который отмечается</a:t>
            </a:r>
          </a:p>
          <a:p>
            <a:r>
              <a:rPr lang="ru-RU" sz="1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каждое 17 мая.</a:t>
            </a:r>
          </a:p>
          <a:p>
            <a:r>
              <a:rPr lang="ru-RU" sz="16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Более подробно об акции можно узнать на сайте Фонда www.fond-detyam.ru.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964511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8438"/>
            <a:ext cx="8229600" cy="376226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1" y="0"/>
            <a:ext cx="8712968" cy="65973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622194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9659" y="1916832"/>
            <a:ext cx="7820492" cy="2232248"/>
          </a:xfrm>
        </p:spPr>
        <p:txBody>
          <a:bodyPr rtlCol="0">
            <a:noAutofit/>
          </a:bodyPr>
          <a:lstStyle/>
          <a:p>
            <a:pPr>
              <a:lnSpc>
                <a:spcPct val="115000"/>
              </a:lnSpc>
              <a:spcBef>
                <a:spcPct val="20000"/>
              </a:spcBef>
              <a:spcAft>
                <a:spcPts val="0"/>
              </a:spcAft>
            </a:pPr>
            <a:r>
              <a:rPr lang="ru-RU" sz="1500" b="1" dirty="0">
                <a:solidFill>
                  <a:prstClr val="black">
                    <a:tint val="75000"/>
                  </a:prst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1500" b="1" dirty="0">
                <a:solidFill>
                  <a:prstClr val="black">
                    <a:tint val="75000"/>
                  </a:prst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500" b="1" dirty="0" smtClean="0">
                <a:solidFill>
                  <a:prstClr val="black">
                    <a:tint val="75000"/>
                  </a:prst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1500" b="1" dirty="0" smtClean="0">
                <a:solidFill>
                  <a:prstClr val="black">
                    <a:tint val="75000"/>
                  </a:prst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500" b="1" dirty="0" smtClean="0">
                <a:solidFill>
                  <a:prstClr val="black">
                    <a:tint val="75000"/>
                  </a:prst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1500" b="1" dirty="0" smtClean="0">
                <a:solidFill>
                  <a:prstClr val="black">
                    <a:tint val="75000"/>
                  </a:prst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400" b="1" cap="all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Психолого-педагогическая </a:t>
            </a:r>
            <a:r>
              <a:rPr lang="ru-RU" sz="2400" b="1" cap="all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поддержка учащихся в </a:t>
            </a:r>
            <a:r>
              <a:rPr lang="ru-RU" sz="2400" b="1" cap="all" dirty="0" err="1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воспитательно</a:t>
            </a:r>
            <a:r>
              <a:rPr lang="ru-RU" sz="2400" b="1" cap="all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-образовательном процессе школы в период трудной жизненной </a:t>
            </a:r>
            <a:r>
              <a:rPr lang="ru-RU" sz="2400" b="1" cap="all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ситуации</a:t>
            </a:r>
            <a:r>
              <a:rPr lang="ru-RU" sz="2400" b="1" cap="all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400" b="1" cap="all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400" cap="all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/>
              </a:rPr>
              <a:t/>
            </a:r>
            <a:br>
              <a:rPr lang="ru-RU" sz="2400" cap="all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/>
              </a:rPr>
            </a:br>
            <a:r>
              <a:rPr lang="ru-RU" sz="2400" cap="all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/>
              </a:rPr>
              <a:t/>
            </a:r>
            <a:br>
              <a:rPr lang="ru-RU" sz="2400" cap="all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/>
              </a:rPr>
            </a:br>
            <a:endParaRPr lang="ru-RU" sz="2400" b="1" cap="all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746858" y="422426"/>
            <a:ext cx="679330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АОУ </a:t>
            </a: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ВО ДПО «Вологодский институт развития образования»</a:t>
            </a:r>
          </a:p>
          <a:p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289"/>
          <a:stretch>
            <a:fillRect/>
          </a:stretch>
        </p:blipFill>
        <p:spPr bwMode="auto">
          <a:xfrm>
            <a:off x="103519" y="241541"/>
            <a:ext cx="1232282" cy="15160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84169" y="4106190"/>
            <a:ext cx="2848490" cy="2442125"/>
          </a:xfrm>
          <a:prstGeom prst="rect">
            <a:avLst/>
          </a:prstGeom>
        </p:spPr>
      </p:pic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>
          <a:xfrm>
            <a:off x="103518" y="4507302"/>
            <a:ext cx="5980650" cy="1752600"/>
          </a:xfrm>
        </p:spPr>
        <p:txBody>
          <a:bodyPr/>
          <a:lstStyle/>
          <a:p>
            <a:pPr>
              <a:spcBef>
                <a:spcPts val="0"/>
              </a:spcBef>
            </a:pPr>
            <a:r>
              <a:rPr lang="ru-RU" sz="1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Запросы-</a:t>
            </a:r>
          </a:p>
          <a:p>
            <a:pPr>
              <a:spcBef>
                <a:spcPts val="0"/>
              </a:spcBef>
            </a:pPr>
            <a:r>
              <a:rPr lang="ru-RU" sz="1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1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Своевременная </a:t>
            </a:r>
            <a:r>
              <a:rPr lang="ru-RU" sz="1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профилактика и эффективное решение проблем, возникающих у детей, находящихся в  неуравновешенном психическом состоянии.</a:t>
            </a:r>
          </a:p>
          <a:p>
            <a:pPr>
              <a:spcBef>
                <a:spcPts val="0"/>
              </a:spcBef>
            </a:pPr>
            <a:endParaRPr lang="ru-RU" sz="16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</a:pPr>
            <a:r>
              <a:rPr lang="ru-RU" sz="1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-Психолого-педагогическая поддержка учащихся разных возрастных групп в </a:t>
            </a:r>
            <a:r>
              <a:rPr lang="ru-RU" sz="16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воспитательно</a:t>
            </a:r>
            <a:r>
              <a:rPr lang="ru-RU" sz="1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-образовательном процессе школы в период трудной жизненной ситуации.</a:t>
            </a:r>
          </a:p>
          <a:p>
            <a:pPr>
              <a:spcBef>
                <a:spcPts val="0"/>
              </a:spcBef>
            </a:pPr>
            <a:endParaRPr lang="ru-RU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7610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 Box 2"/>
          <p:cNvSpPr txBox="1">
            <a:spLocks noChangeArrowheads="1"/>
          </p:cNvSpPr>
          <p:nvPr/>
        </p:nvSpPr>
        <p:spPr bwMode="auto">
          <a:xfrm>
            <a:off x="0" y="1905000"/>
            <a:ext cx="3352800" cy="2677656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/>
        </p:spPr>
        <p:txBody>
          <a:bodyPr wrap="square">
            <a:spAutoFit/>
          </a:bodyPr>
          <a:lstStyle/>
          <a:p>
            <a:r>
              <a:rPr lang="ru-RU" altLang="ru-RU" sz="24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Неудовл.потребность</a:t>
            </a:r>
            <a:r>
              <a:rPr lang="ru-RU" altLang="ru-RU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r>
              <a:rPr lang="ru-RU" altLang="ru-RU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неспособность справиться с ситуацией  привычными средствами,</a:t>
            </a:r>
          </a:p>
          <a:p>
            <a:r>
              <a:rPr lang="ru-RU" altLang="ru-RU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стресс</a:t>
            </a:r>
          </a:p>
        </p:txBody>
      </p:sp>
      <p:sp>
        <p:nvSpPr>
          <p:cNvPr id="16387" name="Text Box 3"/>
          <p:cNvSpPr txBox="1">
            <a:spLocks noChangeArrowheads="1"/>
          </p:cNvSpPr>
          <p:nvPr/>
        </p:nvSpPr>
        <p:spPr bwMode="auto">
          <a:xfrm>
            <a:off x="4648200" y="304800"/>
            <a:ext cx="3276600" cy="1370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2400" dirty="0">
                <a:latin typeface="Tahoma" pitchFamily="34" charset="0"/>
                <a:cs typeface="Times New Roman" pitchFamily="18" charset="0"/>
              </a:rPr>
              <a:t>Психосоматические заболевания</a:t>
            </a:r>
          </a:p>
          <a:p>
            <a:pPr>
              <a:spcBef>
                <a:spcPct val="50000"/>
              </a:spcBef>
            </a:pPr>
            <a:endParaRPr lang="ru-RU" altLang="ru-RU" sz="2400" dirty="0">
              <a:latin typeface="Tahoma" pitchFamily="34" charset="0"/>
            </a:endParaRPr>
          </a:p>
        </p:txBody>
      </p:sp>
      <p:sp>
        <p:nvSpPr>
          <p:cNvPr id="16388" name="Text Box 4"/>
          <p:cNvSpPr txBox="1">
            <a:spLocks noChangeArrowheads="1"/>
          </p:cNvSpPr>
          <p:nvPr/>
        </p:nvSpPr>
        <p:spPr bwMode="auto">
          <a:xfrm>
            <a:off x="4572000" y="1524000"/>
            <a:ext cx="3429000" cy="13849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2400" dirty="0" smtClean="0">
                <a:latin typeface="Tahoma" pitchFamily="34" charset="0"/>
                <a:cs typeface="Times New Roman" pitchFamily="18" charset="0"/>
              </a:rPr>
              <a:t>Социально-негативные явления</a:t>
            </a:r>
            <a:endParaRPr lang="ru-RU" altLang="ru-RU" sz="2400" dirty="0">
              <a:latin typeface="Tahoma" pitchFamily="34" charset="0"/>
              <a:cs typeface="Times New Roman" pitchFamily="18" charset="0"/>
            </a:endParaRPr>
          </a:p>
          <a:p>
            <a:pPr>
              <a:spcBef>
                <a:spcPct val="50000"/>
              </a:spcBef>
            </a:pPr>
            <a:endParaRPr lang="ru-RU" altLang="ru-RU" sz="2400" dirty="0">
              <a:latin typeface="Tahoma" pitchFamily="34" charset="0"/>
            </a:endParaRPr>
          </a:p>
        </p:txBody>
      </p:sp>
      <p:sp>
        <p:nvSpPr>
          <p:cNvPr id="16389" name="Text Box 5"/>
          <p:cNvSpPr txBox="1">
            <a:spLocks noChangeArrowheads="1"/>
          </p:cNvSpPr>
          <p:nvPr/>
        </p:nvSpPr>
        <p:spPr bwMode="auto">
          <a:xfrm>
            <a:off x="4495800" y="2590800"/>
            <a:ext cx="35052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2400" dirty="0">
                <a:latin typeface="Tahoma" pitchFamily="34" charset="0"/>
                <a:cs typeface="Times New Roman" pitchFamily="18" charset="0"/>
              </a:rPr>
              <a:t>Спорт, </a:t>
            </a:r>
            <a:r>
              <a:rPr lang="ru-RU" altLang="ru-RU" sz="2400" dirty="0" smtClean="0">
                <a:latin typeface="Tahoma" pitchFamily="34" charset="0"/>
                <a:cs typeface="Times New Roman" pitchFamily="18" charset="0"/>
              </a:rPr>
              <a:t>разрядка</a:t>
            </a:r>
            <a:endParaRPr lang="ru-RU" altLang="ru-RU" sz="2400" dirty="0">
              <a:latin typeface="Tahoma" pitchFamily="34" charset="0"/>
            </a:endParaRPr>
          </a:p>
        </p:txBody>
      </p:sp>
      <p:sp>
        <p:nvSpPr>
          <p:cNvPr id="16390" name="Text Box 6"/>
          <p:cNvSpPr txBox="1">
            <a:spLocks noChangeArrowheads="1"/>
          </p:cNvSpPr>
          <p:nvPr/>
        </p:nvSpPr>
        <p:spPr bwMode="auto">
          <a:xfrm>
            <a:off x="4419600" y="4114800"/>
            <a:ext cx="3352800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2400" dirty="0" smtClean="0">
                <a:latin typeface="Tahoma" pitchFamily="34" charset="0"/>
                <a:cs typeface="Times New Roman" pitchFamily="18" charset="0"/>
              </a:rPr>
              <a:t>Творчество</a:t>
            </a:r>
            <a:endParaRPr lang="ru-RU" altLang="ru-RU" sz="2400" dirty="0">
              <a:latin typeface="Tahoma" pitchFamily="34" charset="0"/>
              <a:cs typeface="Times New Roman" pitchFamily="18" charset="0"/>
            </a:endParaRPr>
          </a:p>
          <a:p>
            <a:pPr>
              <a:spcBef>
                <a:spcPct val="50000"/>
              </a:spcBef>
            </a:pPr>
            <a:endParaRPr lang="ru-RU" altLang="ru-RU" sz="2400" dirty="0">
              <a:latin typeface="Tahoma" pitchFamily="34" charset="0"/>
            </a:endParaRPr>
          </a:p>
        </p:txBody>
      </p:sp>
      <p:sp>
        <p:nvSpPr>
          <p:cNvPr id="16391" name="Text Box 7"/>
          <p:cNvSpPr txBox="1">
            <a:spLocks noChangeArrowheads="1"/>
          </p:cNvSpPr>
          <p:nvPr/>
        </p:nvSpPr>
        <p:spPr bwMode="auto">
          <a:xfrm>
            <a:off x="4343400" y="5257800"/>
            <a:ext cx="3352800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2400">
                <a:latin typeface="Tahoma" pitchFamily="34" charset="0"/>
                <a:cs typeface="Times New Roman" pitchFamily="18" charset="0"/>
              </a:rPr>
              <a:t>Совладающее поведение</a:t>
            </a:r>
            <a:r>
              <a:rPr lang="ru-RU" altLang="ru-RU" sz="2400">
                <a:latin typeface="Tahoma" pitchFamily="34" charset="0"/>
              </a:rPr>
              <a:t> </a:t>
            </a:r>
          </a:p>
        </p:txBody>
      </p:sp>
      <p:sp>
        <p:nvSpPr>
          <p:cNvPr id="16392" name="Line 8"/>
          <p:cNvSpPr>
            <a:spLocks noChangeShapeType="1"/>
          </p:cNvSpPr>
          <p:nvPr/>
        </p:nvSpPr>
        <p:spPr bwMode="auto">
          <a:xfrm flipV="1">
            <a:off x="3581400" y="609600"/>
            <a:ext cx="990600" cy="2057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ru-RU"/>
          </a:p>
        </p:txBody>
      </p:sp>
      <p:sp>
        <p:nvSpPr>
          <p:cNvPr id="16393" name="Line 9"/>
          <p:cNvSpPr>
            <a:spLocks noChangeShapeType="1"/>
          </p:cNvSpPr>
          <p:nvPr/>
        </p:nvSpPr>
        <p:spPr bwMode="auto">
          <a:xfrm flipV="1">
            <a:off x="3581400" y="1905000"/>
            <a:ext cx="914400" cy="990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ru-RU"/>
          </a:p>
        </p:txBody>
      </p:sp>
      <p:sp>
        <p:nvSpPr>
          <p:cNvPr id="16394" name="Line 10"/>
          <p:cNvSpPr>
            <a:spLocks noChangeShapeType="1"/>
          </p:cNvSpPr>
          <p:nvPr/>
        </p:nvSpPr>
        <p:spPr bwMode="auto">
          <a:xfrm flipV="1">
            <a:off x="3543300" y="2997200"/>
            <a:ext cx="838200" cy="76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ru-RU"/>
          </a:p>
        </p:txBody>
      </p:sp>
      <p:sp>
        <p:nvSpPr>
          <p:cNvPr id="16395" name="Line 11"/>
          <p:cNvSpPr>
            <a:spLocks noChangeShapeType="1"/>
          </p:cNvSpPr>
          <p:nvPr/>
        </p:nvSpPr>
        <p:spPr bwMode="auto">
          <a:xfrm>
            <a:off x="3581400" y="3124200"/>
            <a:ext cx="762000" cy="1219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ru-RU"/>
          </a:p>
        </p:txBody>
      </p:sp>
      <p:sp>
        <p:nvSpPr>
          <p:cNvPr id="16396" name="Line 12"/>
          <p:cNvSpPr>
            <a:spLocks noChangeShapeType="1"/>
          </p:cNvSpPr>
          <p:nvPr/>
        </p:nvSpPr>
        <p:spPr bwMode="auto">
          <a:xfrm>
            <a:off x="3581400" y="3200400"/>
            <a:ext cx="762000" cy="2514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ru-RU"/>
          </a:p>
        </p:txBody>
      </p:sp>
      <p:sp>
        <p:nvSpPr>
          <p:cNvPr id="16397" name="Text Box 13"/>
          <p:cNvSpPr txBox="1">
            <a:spLocks noChangeArrowheads="1"/>
          </p:cNvSpPr>
          <p:nvPr/>
        </p:nvSpPr>
        <p:spPr bwMode="auto">
          <a:xfrm>
            <a:off x="381000" y="152400"/>
            <a:ext cx="2971800" cy="156966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2400" dirty="0">
                <a:latin typeface="Tahoma" pitchFamily="34" charset="0"/>
              </a:rPr>
              <a:t>Разрешение личностной </a:t>
            </a:r>
            <a:r>
              <a:rPr lang="ru-RU" altLang="ru-RU" sz="2400" dirty="0" smtClean="0">
                <a:latin typeface="Tahoma" pitchFamily="34" charset="0"/>
              </a:rPr>
              <a:t>проблемной/кризисной </a:t>
            </a:r>
            <a:r>
              <a:rPr lang="ru-RU" altLang="ru-RU" sz="2400" dirty="0">
                <a:latin typeface="Tahoma" pitchFamily="34" charset="0"/>
              </a:rPr>
              <a:t>ситуации</a:t>
            </a:r>
          </a:p>
        </p:txBody>
      </p:sp>
    </p:spTree>
    <p:extLst>
      <p:ext uri="{BB962C8B-B14F-4D97-AF65-F5344CB8AC3E}">
        <p14:creationId xmlns:p14="http://schemas.microsoft.com/office/powerpoint/2010/main" val="18628780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47307638"/>
              </p:ext>
            </p:extLst>
          </p:nvPr>
        </p:nvGraphicFramePr>
        <p:xfrm>
          <a:off x="107504" y="1"/>
          <a:ext cx="4464496" cy="357301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Скругленный прямоугольник 3"/>
          <p:cNvSpPr/>
          <p:nvPr/>
        </p:nvSpPr>
        <p:spPr>
          <a:xfrm>
            <a:off x="192596" y="2996953"/>
            <a:ext cx="3947356" cy="3600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14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Кризисная ситуация –</a:t>
            </a: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столкновение человека с препятствием в реализации важных жизненных целей, неспособность справиться с этой ситуацией с помощью привычных средств. В обыденном сознании это воспринимается как проблема, с которой не удается справиться, которая вызывает эмоциональное напряжение,  стресс. Наблюдается склонность к стереотипным формам поведения.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572001" y="274638"/>
            <a:ext cx="4464495" cy="466653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Экстремальная ситуация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(лат. </a:t>
            </a:r>
            <a:r>
              <a:rPr lang="ru-RU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extremus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— крайний, критический) - это внезапно возникшая ситуация, угрожающая или субъективно воспринимающаяся человеком как угрожающая жизни, здоровью, личностной целостности и благополучию, как самого человека, так и значимых для него окружающих. Могут привести к разным видам экстремального реагирования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истерика, гнев (агрессия), тревога, плач (слезы, печаль), нервная дрожь, страх, апатия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Сопровождаются утратой контроля, способности действовать осознанно.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398522" y="4941168"/>
            <a:ext cx="481145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Психотравмирующие ситуации: внезапные, хронически развивающиеся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b="1" dirty="0" smtClean="0"/>
              <a:t>Помощь в ситуации экстремального реагирования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b="1" dirty="0" smtClean="0"/>
              <a:t>Помощь в решении проблемы, работа с посттравматическими последствиями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294830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32656"/>
            <a:ext cx="8856984" cy="63367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4526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88644"/>
            <a:ext cx="9036496" cy="6480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4704832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Реагирование в случае «плохого поведения», нарушения требований и дисциплины (мотивация «плохого поведения») </a:t>
            </a:r>
            <a:br>
              <a:rPr lang="ru-RU" sz="2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модель </a:t>
            </a:r>
            <a:r>
              <a:rPr lang="ru-RU" sz="2000" b="1" dirty="0"/>
              <a:t>Р. </a:t>
            </a:r>
            <a:r>
              <a:rPr lang="ru-RU" sz="2000" b="1" dirty="0" err="1" smtClean="0"/>
              <a:t>Дрейкурса</a:t>
            </a:r>
            <a:r>
              <a:rPr lang="ru-RU" sz="2000" b="1" dirty="0" smtClean="0"/>
              <a:t> (</a:t>
            </a:r>
            <a:r>
              <a:rPr lang="ru-RU" sz="2000" b="1" dirty="0" err="1" smtClean="0"/>
              <a:t>С.Кривцова</a:t>
            </a:r>
            <a:r>
              <a:rPr lang="ru-RU" sz="2000" b="1" dirty="0" smtClean="0"/>
              <a:t>. Учитель и </a:t>
            </a:r>
            <a:r>
              <a:rPr lang="ru-RU" sz="2000" b="1" dirty="0"/>
              <a:t>проблемы дисциплины.-М., «Генезис», </a:t>
            </a:r>
            <a:r>
              <a:rPr lang="ru-RU" sz="2000" b="1" dirty="0" smtClean="0"/>
              <a:t>2004)</a:t>
            </a: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>3 закона поведения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556792"/>
            <a:ext cx="8507288" cy="4569377"/>
          </a:xfrm>
        </p:spPr>
        <p:txBody>
          <a:bodyPr/>
          <a:lstStyle/>
          <a:p>
            <a:pPr marL="857250" lvl="0" indent="-857250" fontAlgn="auto">
              <a:spcAft>
                <a:spcPts val="0"/>
              </a:spcAft>
              <a:buClr>
                <a:srgbClr val="F0A22E"/>
              </a:buClr>
              <a:buSzPct val="70000"/>
              <a:buFont typeface="+mj-lt"/>
              <a:buAutoNum type="romanUcPeriod"/>
            </a:pPr>
            <a:r>
              <a:rPr lang="ru-RU" sz="1800" dirty="0">
                <a:solidFill>
                  <a:srgbClr val="4E3B3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1.Закон - ученики выбирают определенное поведение в определенных обстоятельствах</a:t>
            </a:r>
          </a:p>
          <a:p>
            <a:pPr lvl="2" fontAlgn="auto">
              <a:spcAft>
                <a:spcPts val="0"/>
              </a:spcAft>
              <a:buClr>
                <a:srgbClr val="F0A22E"/>
              </a:buClr>
              <a:buSzPct val="70000"/>
              <a:buNone/>
            </a:pPr>
            <a:r>
              <a:rPr lang="ru-RU" sz="1800" dirty="0">
                <a:solidFill>
                  <a:srgbClr val="4E3B3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Закон - любое поведение подчинено общей цели – чувствовать себя принадлежащим к школьной жизни, что проявляется в конкретных целях:</a:t>
            </a:r>
          </a:p>
          <a:p>
            <a:pPr lvl="0" fontAlgn="auto">
              <a:spcAft>
                <a:spcPts val="0"/>
              </a:spcAft>
              <a:buClr>
                <a:srgbClr val="F0A22E"/>
              </a:buClr>
              <a:buSzPct val="70000"/>
              <a:buFont typeface="Wingdings 2"/>
              <a:buChar char=""/>
            </a:pPr>
            <a:r>
              <a:rPr lang="ru-RU" sz="1800" dirty="0">
                <a:solidFill>
                  <a:srgbClr val="4E3B3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цель - ощущать свою состоятельность в учебной деятельности (интеллектуальную состоятельность),</a:t>
            </a:r>
          </a:p>
          <a:p>
            <a:pPr lvl="0" fontAlgn="auto">
              <a:spcAft>
                <a:spcPts val="0"/>
              </a:spcAft>
              <a:buClr>
                <a:srgbClr val="F0A22E"/>
              </a:buClr>
              <a:buSzPct val="70000"/>
              <a:buFont typeface="Wingdings 2"/>
              <a:buChar char=""/>
            </a:pPr>
            <a:r>
              <a:rPr lang="ru-RU" sz="1800" dirty="0">
                <a:solidFill>
                  <a:srgbClr val="4E3B3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цель – строить  и поддерживать приемлемые отношения с учителем и одноклассниками (коммуникативная состоятельность),</a:t>
            </a:r>
          </a:p>
          <a:p>
            <a:pPr lvl="0" fontAlgn="auto">
              <a:spcAft>
                <a:spcPts val="0"/>
              </a:spcAft>
              <a:buClr>
                <a:srgbClr val="F0A22E"/>
              </a:buClr>
              <a:buSzPct val="70000"/>
              <a:buFont typeface="Wingdings 2"/>
              <a:buChar char=""/>
            </a:pPr>
            <a:r>
              <a:rPr lang="ru-RU" sz="1800" dirty="0">
                <a:solidFill>
                  <a:srgbClr val="4E3B3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цель - вносить свой особый вклад  в жизнь класса и школы (состоятельность в деятельности)</a:t>
            </a:r>
          </a:p>
          <a:p>
            <a:pPr lvl="0" fontAlgn="auto">
              <a:spcAft>
                <a:spcPts val="0"/>
              </a:spcAft>
              <a:buClr>
                <a:srgbClr val="F0A22E"/>
              </a:buClr>
              <a:buSzPct val="70000"/>
              <a:buFont typeface="Wingdings 2"/>
              <a:buChar char=""/>
            </a:pPr>
            <a:r>
              <a:rPr lang="ru-RU" sz="1800" dirty="0">
                <a:solidFill>
                  <a:srgbClr val="4E3B3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Закон - нарушая дисциплину, ученик осознает, что ведет себя неправильно, но может не осознавать, что за этим нарушением стоит один из четырех мотивов:</a:t>
            </a:r>
          </a:p>
          <a:p>
            <a:pPr lvl="0" fontAlgn="auto">
              <a:spcAft>
                <a:spcPts val="0"/>
              </a:spcAft>
              <a:buClr>
                <a:srgbClr val="F0A22E"/>
              </a:buClr>
              <a:buSzPct val="70000"/>
              <a:buFont typeface="Wingdings 2"/>
              <a:buChar char=""/>
            </a:pPr>
            <a:r>
              <a:rPr lang="ru-RU" sz="1800" dirty="0">
                <a:solidFill>
                  <a:srgbClr val="4E3B3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-привлечение внимания</a:t>
            </a:r>
          </a:p>
          <a:p>
            <a:pPr lvl="0" fontAlgn="auto">
              <a:spcAft>
                <a:spcPts val="0"/>
              </a:spcAft>
              <a:buClr>
                <a:srgbClr val="F0A22E"/>
              </a:buClr>
              <a:buSzPct val="70000"/>
              <a:buFont typeface="Wingdings 2"/>
              <a:buChar char=""/>
            </a:pPr>
            <a:r>
              <a:rPr lang="ru-RU" sz="1800" dirty="0">
                <a:solidFill>
                  <a:srgbClr val="4E3B3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-власть</a:t>
            </a:r>
          </a:p>
          <a:p>
            <a:pPr lvl="0" fontAlgn="auto">
              <a:spcAft>
                <a:spcPts val="0"/>
              </a:spcAft>
              <a:buClr>
                <a:srgbClr val="F0A22E"/>
              </a:buClr>
              <a:buSzPct val="70000"/>
              <a:buFont typeface="Wingdings 2"/>
              <a:buChar char=""/>
            </a:pPr>
            <a:r>
              <a:rPr lang="ru-RU" sz="1800" dirty="0">
                <a:solidFill>
                  <a:srgbClr val="4E3B3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-месть</a:t>
            </a:r>
          </a:p>
          <a:p>
            <a:pPr lvl="0" fontAlgn="auto">
              <a:spcAft>
                <a:spcPts val="0"/>
              </a:spcAft>
              <a:buClr>
                <a:srgbClr val="F0A22E"/>
              </a:buClr>
              <a:buSzPct val="70000"/>
              <a:buFont typeface="Wingdings 2"/>
              <a:buChar char=""/>
            </a:pPr>
            <a:r>
              <a:rPr lang="ru-RU" sz="1800" dirty="0">
                <a:solidFill>
                  <a:srgbClr val="4E3B3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-избегание неудачи</a:t>
            </a:r>
          </a:p>
          <a:p>
            <a:pPr lvl="0" fontAlgn="auto">
              <a:spcAft>
                <a:spcPts val="0"/>
              </a:spcAft>
              <a:buClr>
                <a:srgbClr val="F0A22E"/>
              </a:buClr>
              <a:buSzPct val="70000"/>
              <a:buFont typeface="Wingdings 2"/>
              <a:buChar char=""/>
            </a:pPr>
            <a:endParaRPr lang="ru-RU" sz="1800" dirty="0">
              <a:solidFill>
                <a:srgbClr val="4E3B3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0639674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r>
              <a:rPr lang="ru-RU" altLang="ru-RU" sz="2400" b="1" i="1" dirty="0"/>
              <a:t>Суицидальное поведение</a:t>
            </a:r>
            <a:r>
              <a:rPr lang="ru-RU" altLang="ru-RU" sz="2400" i="1" dirty="0"/>
              <a:t> — осознанные действия, направляемые представлениями о лишении себя жизни. </a:t>
            </a:r>
            <a:br>
              <a:rPr lang="ru-RU" altLang="ru-RU" sz="2400" i="1" dirty="0"/>
            </a:br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196753"/>
            <a:ext cx="9144000" cy="4929413"/>
          </a:xfrm>
        </p:spPr>
        <p:txBody>
          <a:bodyPr/>
          <a:lstStyle/>
          <a:p>
            <a:pPr marL="469900" lvl="0" indent="-469900">
              <a:lnSpc>
                <a:spcPct val="80000"/>
              </a:lnSpc>
              <a:buClr>
                <a:srgbClr val="660000"/>
              </a:buClr>
              <a:buSzPct val="70000"/>
              <a:buFont typeface="Wingdings" pitchFamily="2" charset="2"/>
              <a:buChar char="o"/>
            </a:pPr>
            <a:r>
              <a:rPr lang="ru-RU" altLang="ru-RU" sz="2000" kern="0" dirty="0" smtClean="0">
                <a:solidFill>
                  <a:srgbClr val="000000"/>
                </a:solidFill>
                <a:latin typeface="Times New Roman"/>
              </a:rPr>
              <a:t>Суицидальные </a:t>
            </a:r>
            <a:r>
              <a:rPr lang="ru-RU" altLang="ru-RU" sz="2000" kern="0" dirty="0">
                <a:solidFill>
                  <a:srgbClr val="000000"/>
                </a:solidFill>
                <a:latin typeface="Times New Roman"/>
              </a:rPr>
              <a:t>действия могут быть совершены </a:t>
            </a:r>
            <a:r>
              <a:rPr lang="ru-RU" altLang="ru-RU" sz="2000" i="1" kern="0" dirty="0">
                <a:solidFill>
                  <a:srgbClr val="000000"/>
                </a:solidFill>
                <a:latin typeface="Times New Roman"/>
              </a:rPr>
              <a:t>на фоне острой аффективной реакции </a:t>
            </a:r>
            <a:r>
              <a:rPr lang="ru-RU" altLang="ru-RU" sz="2000" b="1" i="1" kern="0" dirty="0">
                <a:solidFill>
                  <a:srgbClr val="000000"/>
                </a:solidFill>
                <a:latin typeface="Times New Roman"/>
              </a:rPr>
              <a:t>Нередко суицидальная мотивация имеет форму эмоционального отклика на кризисную ситуацию</a:t>
            </a:r>
          </a:p>
          <a:p>
            <a:pPr marL="469900" lvl="0" indent="-469900">
              <a:lnSpc>
                <a:spcPct val="80000"/>
              </a:lnSpc>
              <a:buClr>
                <a:srgbClr val="660000"/>
              </a:buClr>
              <a:buSzPct val="70000"/>
              <a:buFont typeface="Wingdings" pitchFamily="2" charset="2"/>
              <a:buChar char="o"/>
            </a:pPr>
            <a:r>
              <a:rPr lang="ru-RU" altLang="ru-RU" sz="2000" i="1" kern="0" dirty="0">
                <a:solidFill>
                  <a:srgbClr val="000000"/>
                </a:solidFill>
                <a:latin typeface="Times New Roman"/>
              </a:rPr>
              <a:t>мотивы суицидального поведения: протест; месть; призыв (внимания, помощи); избежание (наказания, страдания); самонаказание; отказ (от существования)</a:t>
            </a:r>
          </a:p>
          <a:p>
            <a:pPr marL="469900" lvl="0" indent="-469900">
              <a:lnSpc>
                <a:spcPct val="80000"/>
              </a:lnSpc>
              <a:buClr>
                <a:srgbClr val="660000"/>
              </a:buClr>
              <a:buSzPct val="70000"/>
              <a:buFont typeface="Wingdings" pitchFamily="2" charset="2"/>
              <a:buChar char="o"/>
            </a:pPr>
            <a:r>
              <a:rPr lang="ru-RU" altLang="ru-RU" sz="2000" kern="0" dirty="0">
                <a:solidFill>
                  <a:srgbClr val="000000"/>
                </a:solidFill>
                <a:latin typeface="Times New Roman"/>
              </a:rPr>
              <a:t>В группе подростков несколько возрастает роль психических расстройств, например депрессии. </a:t>
            </a:r>
            <a:r>
              <a:rPr lang="ru-RU" altLang="ru-RU" sz="2000" kern="0" dirty="0" smtClean="0">
                <a:solidFill>
                  <a:srgbClr val="000000"/>
                </a:solidFill>
                <a:latin typeface="Times New Roman"/>
              </a:rPr>
              <a:t>Признаки депрессии: печаль</a:t>
            </a:r>
            <a:r>
              <a:rPr lang="ru-RU" altLang="ru-RU" sz="2000" kern="0" dirty="0">
                <a:solidFill>
                  <a:srgbClr val="000000"/>
                </a:solidFill>
                <a:latin typeface="Times New Roman"/>
              </a:rPr>
              <a:t>, несвойственное детям бессилие, нарушения сна и аппетита, снижение веса и соматические жалобы, страх неудачи и снижение интереса к учебе, чувство неполноценности или </a:t>
            </a:r>
            <a:r>
              <a:rPr lang="ru-RU" altLang="ru-RU" sz="2000" kern="0" dirty="0" err="1">
                <a:solidFill>
                  <a:srgbClr val="000000"/>
                </a:solidFill>
                <a:latin typeface="Times New Roman"/>
              </a:rPr>
              <a:t>отвергнутости</a:t>
            </a:r>
            <a:r>
              <a:rPr lang="ru-RU" altLang="ru-RU" sz="2000" kern="0" dirty="0">
                <a:solidFill>
                  <a:srgbClr val="000000"/>
                </a:solidFill>
                <a:latin typeface="Times New Roman"/>
              </a:rPr>
              <a:t>, чрезмерная самокритичность, замкнутость, беспокойство, агрессивность и низкая устойчивость к фрустрации. </a:t>
            </a:r>
            <a:r>
              <a:rPr lang="ru-RU" altLang="ru-RU" sz="2000" kern="0" dirty="0" smtClean="0">
                <a:solidFill>
                  <a:srgbClr val="000000"/>
                </a:solidFill>
                <a:latin typeface="Times New Roman"/>
              </a:rPr>
              <a:t>Специфические </a:t>
            </a:r>
            <a:r>
              <a:rPr lang="ru-RU" altLang="ru-RU" sz="2000" kern="0" dirty="0" err="1" smtClean="0">
                <a:solidFill>
                  <a:srgbClr val="000000"/>
                </a:solidFill>
                <a:latin typeface="Times New Roman"/>
              </a:rPr>
              <a:t>подроствовые</a:t>
            </a:r>
            <a:r>
              <a:rPr lang="ru-RU" altLang="ru-RU" sz="2000" kern="0" dirty="0" smtClean="0">
                <a:solidFill>
                  <a:srgbClr val="000000"/>
                </a:solidFill>
                <a:latin typeface="Times New Roman"/>
              </a:rPr>
              <a:t> признаки: </a:t>
            </a:r>
            <a:r>
              <a:rPr lang="ru-RU" altLang="ru-RU" sz="2000" kern="0" dirty="0">
                <a:solidFill>
                  <a:srgbClr val="000000"/>
                </a:solidFill>
                <a:latin typeface="Times New Roman"/>
              </a:rPr>
              <a:t>чувство скуки и усталости, фиксация внимания на мелочах, склонность к бунту и непослушание, злоупотребление алкоголем и наркотиками. </a:t>
            </a:r>
          </a:p>
          <a:p>
            <a:pPr marL="469900" lvl="0" indent="-469900">
              <a:lnSpc>
                <a:spcPct val="80000"/>
              </a:lnSpc>
              <a:buClr>
                <a:srgbClr val="660000"/>
              </a:buClr>
              <a:buSzPct val="70000"/>
              <a:buFont typeface="Wingdings" pitchFamily="2" charset="2"/>
              <a:buChar char="o"/>
            </a:pPr>
            <a:r>
              <a:rPr lang="ru-RU" altLang="ru-RU" sz="2000" kern="0" dirty="0">
                <a:solidFill>
                  <a:srgbClr val="000000"/>
                </a:solidFill>
                <a:latin typeface="Times New Roman"/>
              </a:rPr>
              <a:t>В целом можно говорить о </a:t>
            </a:r>
            <a:r>
              <a:rPr lang="ru-RU" altLang="ru-RU" sz="2000" b="1" i="1" kern="0" dirty="0">
                <a:solidFill>
                  <a:srgbClr val="FF0000"/>
                </a:solidFill>
                <a:latin typeface="Times New Roman"/>
              </a:rPr>
              <a:t>значительном влиянии на суицидальное поведение подростков межличностных отношений со сверстниками и родителями.</a:t>
            </a:r>
            <a:r>
              <a:rPr lang="ru-RU" altLang="ru-RU" sz="2000" i="1" kern="0" dirty="0">
                <a:solidFill>
                  <a:srgbClr val="000000"/>
                </a:solidFill>
                <a:latin typeface="Times New Roman"/>
              </a:rPr>
              <a:t> В</a:t>
            </a:r>
            <a:r>
              <a:rPr lang="ru-RU" altLang="ru-RU" sz="2000" kern="0" dirty="0">
                <a:solidFill>
                  <a:srgbClr val="000000"/>
                </a:solidFill>
                <a:latin typeface="Times New Roman"/>
              </a:rPr>
              <a:t> </a:t>
            </a:r>
            <a:r>
              <a:rPr lang="ru-RU" altLang="ru-RU" sz="2000" kern="0" dirty="0" err="1">
                <a:solidFill>
                  <a:srgbClr val="000000"/>
                </a:solidFill>
                <a:latin typeface="Times New Roman"/>
              </a:rPr>
              <a:t>предпубертатном</a:t>
            </a:r>
            <a:r>
              <a:rPr lang="ru-RU" altLang="ru-RU" sz="2000" kern="0" dirty="0">
                <a:solidFill>
                  <a:srgbClr val="000000"/>
                </a:solidFill>
                <a:latin typeface="Times New Roman"/>
              </a:rPr>
              <a:t> возрасте преобладают «семейные» проблемы, а в пубертатном - «сексуальные» и «любовные». </a:t>
            </a:r>
          </a:p>
          <a:p>
            <a:pPr marL="469900" lvl="0" indent="-469900">
              <a:lnSpc>
                <a:spcPct val="80000"/>
              </a:lnSpc>
              <a:buClr>
                <a:srgbClr val="660000"/>
              </a:buClr>
              <a:buSzPct val="70000"/>
              <a:buFont typeface="Wingdings" pitchFamily="2" charset="2"/>
              <a:buChar char="o"/>
            </a:pPr>
            <a:r>
              <a:rPr lang="ru-RU" altLang="ru-RU" sz="2000" i="1" kern="0" dirty="0">
                <a:solidFill>
                  <a:srgbClr val="000000"/>
                </a:solidFill>
                <a:latin typeface="Times New Roman"/>
              </a:rPr>
              <a:t>Влияние подростковой субкультуры. </a:t>
            </a:r>
          </a:p>
          <a:p>
            <a:pPr marL="469900" lvl="0" indent="-469900">
              <a:lnSpc>
                <a:spcPct val="80000"/>
              </a:lnSpc>
              <a:buClr>
                <a:srgbClr val="660000"/>
              </a:buClr>
              <a:buSzPct val="70000"/>
              <a:buFont typeface="Wingdings" pitchFamily="2" charset="2"/>
              <a:buChar char="o"/>
            </a:pPr>
            <a:r>
              <a:rPr lang="ru-RU" altLang="ru-RU" sz="2000" kern="0" dirty="0">
                <a:solidFill>
                  <a:srgbClr val="000000"/>
                </a:solidFill>
                <a:latin typeface="Times New Roman"/>
              </a:rPr>
              <a:t>После 14 лет суицидальное поведение проявляется приблизительно одинаково часто и у девушек и у юношей</a:t>
            </a:r>
            <a:r>
              <a:rPr lang="ru-RU" altLang="ru-RU" sz="2000" kern="0" dirty="0" smtClean="0">
                <a:solidFill>
                  <a:srgbClr val="000000"/>
                </a:solidFill>
                <a:latin typeface="Times New Roman"/>
              </a:rPr>
              <a:t>.</a:t>
            </a:r>
          </a:p>
          <a:p>
            <a:pPr marL="469900" lvl="0" indent="-469900">
              <a:lnSpc>
                <a:spcPct val="80000"/>
              </a:lnSpc>
              <a:buClr>
                <a:srgbClr val="660000"/>
              </a:buClr>
              <a:buSzPct val="70000"/>
              <a:buFont typeface="Wingdings" pitchFamily="2" charset="2"/>
              <a:buChar char="o"/>
            </a:pPr>
            <a:endParaRPr lang="ru-RU" altLang="ru-RU" sz="2000" kern="0" dirty="0">
              <a:solidFill>
                <a:srgbClr val="000000"/>
              </a:solidFill>
              <a:latin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5618946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Тема Office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453</TotalTime>
  <Words>3047</Words>
  <Application>Microsoft Office PowerPoint</Application>
  <PresentationFormat>Экран (4:3)</PresentationFormat>
  <Paragraphs>211</Paragraphs>
  <Slides>26</Slides>
  <Notes>4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26</vt:i4>
      </vt:variant>
    </vt:vector>
  </HeadingPairs>
  <TitlesOfParts>
    <vt:vector size="28" baseType="lpstr">
      <vt:lpstr>Тема Office</vt:lpstr>
      <vt:lpstr>2_Тема Office</vt:lpstr>
      <vt:lpstr>Единый методический день в онлайн-формате  по теме «Актуальные вопросы реализации современной образовательной практики в системе общего образования»  ОБРАЗОВАТЕЛЬНЫЙ ТРЕК «Профилактическая работа с обучающимися, склонными к суицидальному поведению. Профилактика буллинга в образовательной организации» </vt:lpstr>
      <vt:lpstr>Ведущие:</vt:lpstr>
      <vt:lpstr>   Психолого-педагогическая поддержка учащихся в воспитательно-образовательном процессе школы в период трудной жизненной ситуации   </vt:lpstr>
      <vt:lpstr>Презентация PowerPoint</vt:lpstr>
      <vt:lpstr>Презентация PowerPoint</vt:lpstr>
      <vt:lpstr>Презентация PowerPoint</vt:lpstr>
      <vt:lpstr>Презентация PowerPoint</vt:lpstr>
      <vt:lpstr>Реагирование в случае «плохого поведения», нарушения требований и дисциплины (мотивация «плохого поведения»)  модель Р. Дрейкурса (С.Кривцова. Учитель и проблемы дисциплины.-М., «Генезис», 2004) 3 закона поведения</vt:lpstr>
      <vt:lpstr>Суицидальное поведение — осознанные действия, направляемые представлениями о лишении себя жизни.  </vt:lpstr>
      <vt:lpstr>Презентация PowerPoint</vt:lpstr>
      <vt:lpstr>Последовательность первичного выявления и сопровождения обучающихся группы риска по суицидальному поведению </vt:lpstr>
      <vt:lpstr>Методические рекомендации по выявлению обучающихся  «группы риска» суицидального поведения несовершеннолетни ПРОТОКОЛ расширенного заседания регионального учебно-методического объединения по воспитанию в системе общего образования  Вологодской области (№2, 26 мая 2021) </vt:lpstr>
      <vt:lpstr>Помощь в решении проблемной ситуации, психологическое консультирование</vt:lpstr>
      <vt:lpstr>Презентация PowerPoint</vt:lpstr>
      <vt:lpstr>Презентация PowerPoint</vt:lpstr>
      <vt:lpstr>Установление контакта в беседе с подростком</vt:lpstr>
      <vt:lpstr>Презентация PowerPoint</vt:lpstr>
      <vt:lpstr>Презентация PowerPoint</vt:lpstr>
      <vt:lpstr>Рекомендации родителям</vt:lpstr>
      <vt:lpstr>Департамент государственной политики в сфере защиты прав детей Минпросвещения России (далее – Департамент) объявляет о проведении в период с 18 по 22 апреля 2022 г. «Недели психологии» (ИП 07-2511 от 13.04.2022)</vt:lpstr>
      <vt:lpstr>Мероприятия в рамках «Недели психологии» </vt:lpstr>
      <vt:lpstr>Мероприятия в рамках «Недели психологии» </vt:lpstr>
      <vt:lpstr>Мероприятия в рамках «Недели психологии»  </vt:lpstr>
      <vt:lpstr>ОБУЧАЮЩИЕСЯ ПО ОБРАЗОВАТЕЛЬНОЙ ПРОГРАММЕ НАЧАЛЬНОГО ОБЩЕГО ОБРАЗОВАНИЯ (1-4 КЛАССЫ)</vt:lpstr>
      <vt:lpstr>ОБУЧАЮЩИЕСЯ ПО ОБРАЗОВАТЕЛЬНОЙ ПРОГРАММЕ ОСНОВНОГО ОБЩЕГО ОБРАЗОВАНИЯ (5-8 КЛАССЫ)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организация системы профилактики в профессиональных образовательных организациях спо   семинар-практикум</dc:title>
  <dc:creator>User</dc:creator>
  <cp:lastModifiedBy>User305</cp:lastModifiedBy>
  <cp:revision>46</cp:revision>
  <dcterms:created xsi:type="dcterms:W3CDTF">2019-03-18T07:18:08Z</dcterms:created>
  <dcterms:modified xsi:type="dcterms:W3CDTF">2022-04-15T05:33:53Z</dcterms:modified>
</cp:coreProperties>
</file>