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8" r:id="rId4"/>
    <p:sldId id="267" r:id="rId5"/>
    <p:sldId id="258" r:id="rId6"/>
    <p:sldId id="259" r:id="rId7"/>
    <p:sldId id="287" r:id="rId8"/>
    <p:sldId id="285" r:id="rId9"/>
    <p:sldId id="289" r:id="rId10"/>
    <p:sldId id="293" r:id="rId11"/>
    <p:sldId id="275" r:id="rId12"/>
    <p:sldId id="269" r:id="rId13"/>
    <p:sldId id="294" r:id="rId14"/>
    <p:sldId id="295" r:id="rId15"/>
    <p:sldId id="302" r:id="rId16"/>
    <p:sldId id="296" r:id="rId17"/>
    <p:sldId id="297" r:id="rId18"/>
    <p:sldId id="292" r:id="rId19"/>
    <p:sldId id="298" r:id="rId20"/>
    <p:sldId id="264" r:id="rId21"/>
    <p:sldId id="30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600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7A3CAA-CC36-4E15-AE55-98F35FEF571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0698DE3-04BC-4605-8EE3-44633FD75C37}">
      <dgm:prSet phldrT="[Текст]" custT="1"/>
      <dgm:spPr/>
      <dgm:t>
        <a:bodyPr/>
        <a:lstStyle/>
        <a:p>
          <a:r>
            <a:rPr lang="ru-RU" sz="2800" dirty="0" smtClean="0"/>
            <a:t>Неравенство сил агрессора и жертвы (</a:t>
          </a:r>
          <a:r>
            <a:rPr lang="ru-RU" sz="2800" b="0" i="0" dirty="0" smtClean="0"/>
            <a:t>очевидно, что слабый сам не ответит)</a:t>
          </a:r>
          <a:endParaRPr lang="ru-RU" sz="2800" dirty="0"/>
        </a:p>
      </dgm:t>
    </dgm:pt>
    <dgm:pt modelId="{BBB4B7AC-CA19-46B9-8FE7-24F34AD30B51}" type="parTrans" cxnId="{2E262D22-8426-462C-AB68-202408E38138}">
      <dgm:prSet/>
      <dgm:spPr/>
      <dgm:t>
        <a:bodyPr/>
        <a:lstStyle/>
        <a:p>
          <a:endParaRPr lang="ru-RU"/>
        </a:p>
      </dgm:t>
    </dgm:pt>
    <dgm:pt modelId="{0E8F6637-A72C-405C-9524-5B89A8490FD0}" type="sibTrans" cxnId="{2E262D22-8426-462C-AB68-202408E38138}">
      <dgm:prSet/>
      <dgm:spPr/>
      <dgm:t>
        <a:bodyPr/>
        <a:lstStyle/>
        <a:p>
          <a:endParaRPr lang="ru-RU"/>
        </a:p>
      </dgm:t>
    </dgm:pt>
    <dgm:pt modelId="{A5706D3E-C3D2-45A9-97AF-7504ED586C71}">
      <dgm:prSet phldrT="[Текст]" custT="1"/>
      <dgm:spPr/>
      <dgm:t>
        <a:bodyPr/>
        <a:lstStyle/>
        <a:p>
          <a:r>
            <a:rPr lang="ru-RU" sz="2800" dirty="0" smtClean="0"/>
            <a:t>Повторяемость/систематичность</a:t>
          </a:r>
          <a:endParaRPr lang="ru-RU" sz="2800" dirty="0"/>
        </a:p>
      </dgm:t>
    </dgm:pt>
    <dgm:pt modelId="{458F2261-B038-4812-9536-BB67A453106B}" type="parTrans" cxnId="{A1A76937-E551-4A91-BA8A-689130C5CBA4}">
      <dgm:prSet/>
      <dgm:spPr/>
      <dgm:t>
        <a:bodyPr/>
        <a:lstStyle/>
        <a:p>
          <a:endParaRPr lang="ru-RU"/>
        </a:p>
      </dgm:t>
    </dgm:pt>
    <dgm:pt modelId="{8EA3E80B-FD95-43F1-A49E-43E3535F0775}" type="sibTrans" cxnId="{A1A76937-E551-4A91-BA8A-689130C5CBA4}">
      <dgm:prSet/>
      <dgm:spPr/>
      <dgm:t>
        <a:bodyPr/>
        <a:lstStyle/>
        <a:p>
          <a:endParaRPr lang="ru-RU"/>
        </a:p>
      </dgm:t>
    </dgm:pt>
    <dgm:pt modelId="{A060C30F-6BAE-4286-9ACE-76F0FB22940F}">
      <dgm:prSet phldrT="[Текст]" custT="1"/>
      <dgm:spPr/>
      <dgm:t>
        <a:bodyPr/>
        <a:lstStyle/>
        <a:p>
          <a:r>
            <a:rPr lang="ru-RU" sz="2800" dirty="0" smtClean="0"/>
            <a:t>Слишком чувствительная реакция жертвы</a:t>
          </a:r>
          <a:r>
            <a:rPr lang="ru-RU" sz="2000" dirty="0" smtClean="0"/>
            <a:t> </a:t>
          </a:r>
          <a:endParaRPr lang="ru-RU" sz="2000" dirty="0"/>
        </a:p>
      </dgm:t>
    </dgm:pt>
    <dgm:pt modelId="{317F95E2-7DD2-4AE8-A531-0274F267C16F}" type="parTrans" cxnId="{8A5FE4CC-DE96-45F9-8F3F-3052E9055EAA}">
      <dgm:prSet/>
      <dgm:spPr/>
      <dgm:t>
        <a:bodyPr/>
        <a:lstStyle/>
        <a:p>
          <a:endParaRPr lang="ru-RU"/>
        </a:p>
      </dgm:t>
    </dgm:pt>
    <dgm:pt modelId="{FEBF8DA6-CEB6-4979-ACD9-8900AD146CD8}" type="sibTrans" cxnId="{8A5FE4CC-DE96-45F9-8F3F-3052E9055EAA}">
      <dgm:prSet/>
      <dgm:spPr/>
      <dgm:t>
        <a:bodyPr/>
        <a:lstStyle/>
        <a:p>
          <a:endParaRPr lang="ru-RU"/>
        </a:p>
      </dgm:t>
    </dgm:pt>
    <dgm:pt modelId="{1D798CE3-4229-41B8-A5DE-A5863D4DE144}" type="pres">
      <dgm:prSet presAssocID="{6A7A3CAA-CC36-4E15-AE55-98F35FEF571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42AA93-6886-4A22-9F40-C0426E2A896C}" type="pres">
      <dgm:prSet presAssocID="{A0698DE3-04BC-4605-8EE3-44633FD75C37}" presName="parentLin" presStyleCnt="0"/>
      <dgm:spPr/>
    </dgm:pt>
    <dgm:pt modelId="{4C74229F-E3A2-4906-A374-3D2640E7D0E5}" type="pres">
      <dgm:prSet presAssocID="{A0698DE3-04BC-4605-8EE3-44633FD75C3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3B8270E-4DCE-4247-B07D-16268003D9FB}" type="pres">
      <dgm:prSet presAssocID="{A0698DE3-04BC-4605-8EE3-44633FD75C37}" presName="parentText" presStyleLbl="node1" presStyleIdx="0" presStyleCnt="3" custScaleX="109428" custScaleY="146407" custLinFactNeighborX="34427" custLinFactNeighborY="57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E317C2-3F35-4BA4-8E55-018C33C95183}" type="pres">
      <dgm:prSet presAssocID="{A0698DE3-04BC-4605-8EE3-44633FD75C37}" presName="negativeSpace" presStyleCnt="0"/>
      <dgm:spPr/>
    </dgm:pt>
    <dgm:pt modelId="{3996D817-39EB-40CE-A382-F10508AC3440}" type="pres">
      <dgm:prSet presAssocID="{A0698DE3-04BC-4605-8EE3-44633FD75C37}" presName="childText" presStyleLbl="conFgAcc1" presStyleIdx="0" presStyleCnt="3">
        <dgm:presLayoutVars>
          <dgm:bulletEnabled val="1"/>
        </dgm:presLayoutVars>
      </dgm:prSet>
      <dgm:spPr/>
    </dgm:pt>
    <dgm:pt modelId="{75C39462-9990-43A3-81CE-C96326E49E13}" type="pres">
      <dgm:prSet presAssocID="{0E8F6637-A72C-405C-9524-5B89A8490FD0}" presName="spaceBetweenRectangles" presStyleCnt="0"/>
      <dgm:spPr/>
    </dgm:pt>
    <dgm:pt modelId="{612C21EF-EC2B-4370-91A9-A2D926078A85}" type="pres">
      <dgm:prSet presAssocID="{A5706D3E-C3D2-45A9-97AF-7504ED586C71}" presName="parentLin" presStyleCnt="0"/>
      <dgm:spPr/>
    </dgm:pt>
    <dgm:pt modelId="{8BD6E363-1849-452F-ADDC-97F4C99AAAB9}" type="pres">
      <dgm:prSet presAssocID="{A5706D3E-C3D2-45A9-97AF-7504ED586C7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87D5349-9AC7-4B46-9BB0-19D4C413AA41}" type="pres">
      <dgm:prSet presAssocID="{A5706D3E-C3D2-45A9-97AF-7504ED586C71}" presName="parentText" presStyleLbl="node1" presStyleIdx="1" presStyleCnt="3" custScaleX="109997" custScaleY="155434" custLinFactNeighborX="15223" custLinFactNeighborY="73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F17DD5-4B0E-405D-901D-75505D0D84AD}" type="pres">
      <dgm:prSet presAssocID="{A5706D3E-C3D2-45A9-97AF-7504ED586C71}" presName="negativeSpace" presStyleCnt="0"/>
      <dgm:spPr/>
    </dgm:pt>
    <dgm:pt modelId="{7D7631D5-A262-4B2D-A997-65309E5D6520}" type="pres">
      <dgm:prSet presAssocID="{A5706D3E-C3D2-45A9-97AF-7504ED586C71}" presName="childText" presStyleLbl="conFgAcc1" presStyleIdx="1" presStyleCnt="3">
        <dgm:presLayoutVars>
          <dgm:bulletEnabled val="1"/>
        </dgm:presLayoutVars>
      </dgm:prSet>
      <dgm:spPr/>
    </dgm:pt>
    <dgm:pt modelId="{FB201371-6EB1-4D76-BEBC-819A1A7ADC13}" type="pres">
      <dgm:prSet presAssocID="{8EA3E80B-FD95-43F1-A49E-43E3535F0775}" presName="spaceBetweenRectangles" presStyleCnt="0"/>
      <dgm:spPr/>
    </dgm:pt>
    <dgm:pt modelId="{AB1A3A6B-1631-450B-932E-B8A77FB5F27D}" type="pres">
      <dgm:prSet presAssocID="{A060C30F-6BAE-4286-9ACE-76F0FB22940F}" presName="parentLin" presStyleCnt="0"/>
      <dgm:spPr/>
    </dgm:pt>
    <dgm:pt modelId="{90F6BF71-2155-42EC-9E4D-6B8FDECC2B0A}" type="pres">
      <dgm:prSet presAssocID="{A060C30F-6BAE-4286-9ACE-76F0FB22940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64CAB19-4F7D-487C-BBA5-B36A879DA7D5}" type="pres">
      <dgm:prSet presAssocID="{A060C30F-6BAE-4286-9ACE-76F0FB22940F}" presName="parentText" presStyleLbl="node1" presStyleIdx="2" presStyleCnt="3" custScaleX="110974" custScaleY="151583" custLinFactNeighborX="26039" custLinFactNeighborY="-110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4414A4-FDC3-40C6-9A75-7CEE7FD6BB6C}" type="pres">
      <dgm:prSet presAssocID="{A060C30F-6BAE-4286-9ACE-76F0FB22940F}" presName="negativeSpace" presStyleCnt="0"/>
      <dgm:spPr/>
    </dgm:pt>
    <dgm:pt modelId="{F7A64AA6-89CE-4DB8-AEB2-0056E5F0CD29}" type="pres">
      <dgm:prSet presAssocID="{A060C30F-6BAE-4286-9ACE-76F0FB22940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2A60DED-A47F-45AE-A3C1-FEED616131D7}" type="presOf" srcId="{A060C30F-6BAE-4286-9ACE-76F0FB22940F}" destId="{90F6BF71-2155-42EC-9E4D-6B8FDECC2B0A}" srcOrd="0" destOrd="0" presId="urn:microsoft.com/office/officeart/2005/8/layout/list1"/>
    <dgm:cxn modelId="{D51B2023-77AD-46F8-B90A-BAC6C9734E81}" type="presOf" srcId="{A0698DE3-04BC-4605-8EE3-44633FD75C37}" destId="{E3B8270E-4DCE-4247-B07D-16268003D9FB}" srcOrd="1" destOrd="0" presId="urn:microsoft.com/office/officeart/2005/8/layout/list1"/>
    <dgm:cxn modelId="{8A5FE4CC-DE96-45F9-8F3F-3052E9055EAA}" srcId="{6A7A3CAA-CC36-4E15-AE55-98F35FEF571E}" destId="{A060C30F-6BAE-4286-9ACE-76F0FB22940F}" srcOrd="2" destOrd="0" parTransId="{317F95E2-7DD2-4AE8-A531-0274F267C16F}" sibTransId="{FEBF8DA6-CEB6-4979-ACD9-8900AD146CD8}"/>
    <dgm:cxn modelId="{2E262D22-8426-462C-AB68-202408E38138}" srcId="{6A7A3CAA-CC36-4E15-AE55-98F35FEF571E}" destId="{A0698DE3-04BC-4605-8EE3-44633FD75C37}" srcOrd="0" destOrd="0" parTransId="{BBB4B7AC-CA19-46B9-8FE7-24F34AD30B51}" sibTransId="{0E8F6637-A72C-405C-9524-5B89A8490FD0}"/>
    <dgm:cxn modelId="{64FA5D93-BEC8-49C5-B153-FDBF67CA31AA}" type="presOf" srcId="{A060C30F-6BAE-4286-9ACE-76F0FB22940F}" destId="{B64CAB19-4F7D-487C-BBA5-B36A879DA7D5}" srcOrd="1" destOrd="0" presId="urn:microsoft.com/office/officeart/2005/8/layout/list1"/>
    <dgm:cxn modelId="{2F21E152-6BD3-4DE7-82EC-245219DAE85C}" type="presOf" srcId="{A0698DE3-04BC-4605-8EE3-44633FD75C37}" destId="{4C74229F-E3A2-4906-A374-3D2640E7D0E5}" srcOrd="0" destOrd="0" presId="urn:microsoft.com/office/officeart/2005/8/layout/list1"/>
    <dgm:cxn modelId="{27F5A2D0-ACA1-412B-94BA-BCDD879D5F7F}" type="presOf" srcId="{A5706D3E-C3D2-45A9-97AF-7504ED586C71}" destId="{A87D5349-9AC7-4B46-9BB0-19D4C413AA41}" srcOrd="1" destOrd="0" presId="urn:microsoft.com/office/officeart/2005/8/layout/list1"/>
    <dgm:cxn modelId="{4339460B-B78B-4C26-B2B8-DE1E8A27D7D1}" type="presOf" srcId="{A5706D3E-C3D2-45A9-97AF-7504ED586C71}" destId="{8BD6E363-1849-452F-ADDC-97F4C99AAAB9}" srcOrd="0" destOrd="0" presId="urn:microsoft.com/office/officeart/2005/8/layout/list1"/>
    <dgm:cxn modelId="{7281BBA5-B559-4FAE-BA8D-1433ACD9667C}" type="presOf" srcId="{6A7A3CAA-CC36-4E15-AE55-98F35FEF571E}" destId="{1D798CE3-4229-41B8-A5DE-A5863D4DE144}" srcOrd="0" destOrd="0" presId="urn:microsoft.com/office/officeart/2005/8/layout/list1"/>
    <dgm:cxn modelId="{A1A76937-E551-4A91-BA8A-689130C5CBA4}" srcId="{6A7A3CAA-CC36-4E15-AE55-98F35FEF571E}" destId="{A5706D3E-C3D2-45A9-97AF-7504ED586C71}" srcOrd="1" destOrd="0" parTransId="{458F2261-B038-4812-9536-BB67A453106B}" sibTransId="{8EA3E80B-FD95-43F1-A49E-43E3535F0775}"/>
    <dgm:cxn modelId="{3F5C0B90-92E1-45D5-A59C-C88D6267DCCA}" type="presParOf" srcId="{1D798CE3-4229-41B8-A5DE-A5863D4DE144}" destId="{3842AA93-6886-4A22-9F40-C0426E2A896C}" srcOrd="0" destOrd="0" presId="urn:microsoft.com/office/officeart/2005/8/layout/list1"/>
    <dgm:cxn modelId="{464CAEFE-2B2B-47A0-A66C-8E1752CDD102}" type="presParOf" srcId="{3842AA93-6886-4A22-9F40-C0426E2A896C}" destId="{4C74229F-E3A2-4906-A374-3D2640E7D0E5}" srcOrd="0" destOrd="0" presId="urn:microsoft.com/office/officeart/2005/8/layout/list1"/>
    <dgm:cxn modelId="{D137A6E0-E667-4754-B9D9-BBBD5F2036FC}" type="presParOf" srcId="{3842AA93-6886-4A22-9F40-C0426E2A896C}" destId="{E3B8270E-4DCE-4247-B07D-16268003D9FB}" srcOrd="1" destOrd="0" presId="urn:microsoft.com/office/officeart/2005/8/layout/list1"/>
    <dgm:cxn modelId="{3913F57A-08D5-497C-AD3E-ADABDD31CECD}" type="presParOf" srcId="{1D798CE3-4229-41B8-A5DE-A5863D4DE144}" destId="{67E317C2-3F35-4BA4-8E55-018C33C95183}" srcOrd="1" destOrd="0" presId="urn:microsoft.com/office/officeart/2005/8/layout/list1"/>
    <dgm:cxn modelId="{A8F85811-D50F-4B91-88B7-861D89548EA5}" type="presParOf" srcId="{1D798CE3-4229-41B8-A5DE-A5863D4DE144}" destId="{3996D817-39EB-40CE-A382-F10508AC3440}" srcOrd="2" destOrd="0" presId="urn:microsoft.com/office/officeart/2005/8/layout/list1"/>
    <dgm:cxn modelId="{22C6CDAD-72FD-4685-8382-C58AF4DDB3DB}" type="presParOf" srcId="{1D798CE3-4229-41B8-A5DE-A5863D4DE144}" destId="{75C39462-9990-43A3-81CE-C96326E49E13}" srcOrd="3" destOrd="0" presId="urn:microsoft.com/office/officeart/2005/8/layout/list1"/>
    <dgm:cxn modelId="{3DBE8288-AD7A-4E61-894E-73F4EEDD8609}" type="presParOf" srcId="{1D798CE3-4229-41B8-A5DE-A5863D4DE144}" destId="{612C21EF-EC2B-4370-91A9-A2D926078A85}" srcOrd="4" destOrd="0" presId="urn:microsoft.com/office/officeart/2005/8/layout/list1"/>
    <dgm:cxn modelId="{6CDC1571-C889-4E17-A31C-6894AC6ECDF0}" type="presParOf" srcId="{612C21EF-EC2B-4370-91A9-A2D926078A85}" destId="{8BD6E363-1849-452F-ADDC-97F4C99AAAB9}" srcOrd="0" destOrd="0" presId="urn:microsoft.com/office/officeart/2005/8/layout/list1"/>
    <dgm:cxn modelId="{C2FBF2BC-16BE-44A2-96F8-ACED17B0A39B}" type="presParOf" srcId="{612C21EF-EC2B-4370-91A9-A2D926078A85}" destId="{A87D5349-9AC7-4B46-9BB0-19D4C413AA41}" srcOrd="1" destOrd="0" presId="urn:microsoft.com/office/officeart/2005/8/layout/list1"/>
    <dgm:cxn modelId="{3E22BC20-6DE5-4DCA-8599-CFC8C386D1FE}" type="presParOf" srcId="{1D798CE3-4229-41B8-A5DE-A5863D4DE144}" destId="{2AF17DD5-4B0E-405D-901D-75505D0D84AD}" srcOrd="5" destOrd="0" presId="urn:microsoft.com/office/officeart/2005/8/layout/list1"/>
    <dgm:cxn modelId="{38343969-E5EC-4491-894B-4A2A177F7E69}" type="presParOf" srcId="{1D798CE3-4229-41B8-A5DE-A5863D4DE144}" destId="{7D7631D5-A262-4B2D-A997-65309E5D6520}" srcOrd="6" destOrd="0" presId="urn:microsoft.com/office/officeart/2005/8/layout/list1"/>
    <dgm:cxn modelId="{2A7EE65D-1924-4DA2-B988-A0CD53A4A448}" type="presParOf" srcId="{1D798CE3-4229-41B8-A5DE-A5863D4DE144}" destId="{FB201371-6EB1-4D76-BEBC-819A1A7ADC13}" srcOrd="7" destOrd="0" presId="urn:microsoft.com/office/officeart/2005/8/layout/list1"/>
    <dgm:cxn modelId="{820BE6D0-202D-4160-A415-D9ACFEDA44D4}" type="presParOf" srcId="{1D798CE3-4229-41B8-A5DE-A5863D4DE144}" destId="{AB1A3A6B-1631-450B-932E-B8A77FB5F27D}" srcOrd="8" destOrd="0" presId="urn:microsoft.com/office/officeart/2005/8/layout/list1"/>
    <dgm:cxn modelId="{C53A514D-29A6-4321-8B52-5F38015B3631}" type="presParOf" srcId="{AB1A3A6B-1631-450B-932E-B8A77FB5F27D}" destId="{90F6BF71-2155-42EC-9E4D-6B8FDECC2B0A}" srcOrd="0" destOrd="0" presId="urn:microsoft.com/office/officeart/2005/8/layout/list1"/>
    <dgm:cxn modelId="{0B9BC090-1D67-425B-A1E7-2527322E1E8C}" type="presParOf" srcId="{AB1A3A6B-1631-450B-932E-B8A77FB5F27D}" destId="{B64CAB19-4F7D-487C-BBA5-B36A879DA7D5}" srcOrd="1" destOrd="0" presId="urn:microsoft.com/office/officeart/2005/8/layout/list1"/>
    <dgm:cxn modelId="{2625234E-8D05-49E9-8972-9DBDBE4894AD}" type="presParOf" srcId="{1D798CE3-4229-41B8-A5DE-A5863D4DE144}" destId="{504414A4-FDC3-40C6-9A75-7CEE7FD6BB6C}" srcOrd="9" destOrd="0" presId="urn:microsoft.com/office/officeart/2005/8/layout/list1"/>
    <dgm:cxn modelId="{0DF87E7C-D98E-487A-8552-E1B61DCFF5F3}" type="presParOf" srcId="{1D798CE3-4229-41B8-A5DE-A5863D4DE144}" destId="{F7A64AA6-89CE-4DB8-AEB2-0056E5F0CD2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96AD5B-8BC1-4608-9608-920711108AD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5CC956-1503-4944-BE54-2649F63A54FA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800" dirty="0" smtClean="0"/>
            <a:t>Создание регламента (порядка действий) реагирования на случаи буллинга и четкое следование ему </a:t>
          </a:r>
          <a:endParaRPr lang="ru-RU" sz="2800" dirty="0"/>
        </a:p>
      </dgm:t>
    </dgm:pt>
    <dgm:pt modelId="{9D6AD1DB-3034-44D2-8CFE-032FBC52513F}" type="parTrans" cxnId="{9F6B553D-DBF3-4DB9-9C8C-0D85651BD550}">
      <dgm:prSet/>
      <dgm:spPr/>
      <dgm:t>
        <a:bodyPr/>
        <a:lstStyle/>
        <a:p>
          <a:endParaRPr lang="ru-RU"/>
        </a:p>
      </dgm:t>
    </dgm:pt>
    <dgm:pt modelId="{C46F66A2-EF5E-476D-A7AE-23113E08AEFA}" type="sibTrans" cxnId="{9F6B553D-DBF3-4DB9-9C8C-0D85651BD550}">
      <dgm:prSet/>
      <dgm:spPr/>
      <dgm:t>
        <a:bodyPr/>
        <a:lstStyle/>
        <a:p>
          <a:endParaRPr lang="ru-RU"/>
        </a:p>
      </dgm:t>
    </dgm:pt>
    <dgm:pt modelId="{56C74F75-D9C7-4FF9-B453-6E06C444174E}">
      <dgm:prSet phldrT="[Текст]"/>
      <dgm:spPr/>
      <dgm:t>
        <a:bodyPr/>
        <a:lstStyle/>
        <a:p>
          <a:endParaRPr lang="ru-RU" dirty="0"/>
        </a:p>
      </dgm:t>
    </dgm:pt>
    <dgm:pt modelId="{01CE590C-57C1-4D06-A74E-35120F9CF551}" type="parTrans" cxnId="{C5879683-70B9-42D9-B7EC-119A2A6226E2}">
      <dgm:prSet/>
      <dgm:spPr/>
      <dgm:t>
        <a:bodyPr/>
        <a:lstStyle/>
        <a:p>
          <a:endParaRPr lang="ru-RU"/>
        </a:p>
      </dgm:t>
    </dgm:pt>
    <dgm:pt modelId="{03D9E538-9831-4166-A7E5-B26EF9000139}" type="sibTrans" cxnId="{C5879683-70B9-42D9-B7EC-119A2A6226E2}">
      <dgm:prSet/>
      <dgm:spPr/>
      <dgm:t>
        <a:bodyPr/>
        <a:lstStyle/>
        <a:p>
          <a:endParaRPr lang="ru-RU"/>
        </a:p>
      </dgm:t>
    </dgm:pt>
    <dgm:pt modelId="{3ECCCD53-6FAC-4C8F-9F08-29D0E0C03345}">
      <dgm:prSet phldrT="[Текст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Методические советы на темы</a:t>
          </a:r>
          <a:endParaRPr lang="ru-RU" dirty="0"/>
        </a:p>
      </dgm:t>
    </dgm:pt>
    <dgm:pt modelId="{145A79FC-3816-4872-98F8-A5381D92DF23}" type="parTrans" cxnId="{3B9499E8-1329-4D79-BDA0-A0D9349E829D}">
      <dgm:prSet/>
      <dgm:spPr/>
      <dgm:t>
        <a:bodyPr/>
        <a:lstStyle/>
        <a:p>
          <a:endParaRPr lang="ru-RU"/>
        </a:p>
      </dgm:t>
    </dgm:pt>
    <dgm:pt modelId="{9FF509F3-62E8-49C2-ADBE-D445395D2165}" type="sibTrans" cxnId="{3B9499E8-1329-4D79-BDA0-A0D9349E829D}">
      <dgm:prSet/>
      <dgm:spPr/>
      <dgm:t>
        <a:bodyPr/>
        <a:lstStyle/>
        <a:p>
          <a:endParaRPr lang="ru-RU"/>
        </a:p>
      </dgm:t>
    </dgm:pt>
    <dgm:pt modelId="{B02962A1-D64A-418B-9A79-D6894AAF6BDA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Что такое буллинг, его признаки и причины, последствия</a:t>
          </a:r>
          <a:endParaRPr lang="ru-RU" dirty="0"/>
        </a:p>
      </dgm:t>
    </dgm:pt>
    <dgm:pt modelId="{5248500C-051F-4304-BAF7-AD3A9A25A327}" type="parTrans" cxnId="{20AB3BF3-210E-4C44-A003-6AE70BFC9EC1}">
      <dgm:prSet/>
      <dgm:spPr/>
      <dgm:t>
        <a:bodyPr/>
        <a:lstStyle/>
        <a:p>
          <a:endParaRPr lang="ru-RU"/>
        </a:p>
      </dgm:t>
    </dgm:pt>
    <dgm:pt modelId="{4D408B2C-B236-4BCE-8F89-AFBB709AB096}" type="sibTrans" cxnId="{20AB3BF3-210E-4C44-A003-6AE70BFC9EC1}">
      <dgm:prSet/>
      <dgm:spPr/>
      <dgm:t>
        <a:bodyPr/>
        <a:lstStyle/>
        <a:p>
          <a:endParaRPr lang="ru-RU"/>
        </a:p>
      </dgm:t>
    </dgm:pt>
    <dgm:pt modelId="{13F5B2AB-F618-4AE1-92E5-2866677C1085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 Моделирование бесед с участниками буллинга</a:t>
          </a:r>
          <a:endParaRPr lang="ru-RU" dirty="0"/>
        </a:p>
      </dgm:t>
    </dgm:pt>
    <dgm:pt modelId="{1A1FDFB1-6F01-4C4E-9EBD-32B5C75D6C85}" type="parTrans" cxnId="{ADD54E76-4104-410B-AABC-2FFFA6985640}">
      <dgm:prSet/>
      <dgm:spPr/>
      <dgm:t>
        <a:bodyPr/>
        <a:lstStyle/>
        <a:p>
          <a:endParaRPr lang="ru-RU"/>
        </a:p>
      </dgm:t>
    </dgm:pt>
    <dgm:pt modelId="{92B68632-A537-4359-AD10-921A04B4ED63}" type="sibTrans" cxnId="{ADD54E76-4104-410B-AABC-2FFFA6985640}">
      <dgm:prSet/>
      <dgm:spPr/>
      <dgm:t>
        <a:bodyPr/>
        <a:lstStyle/>
        <a:p>
          <a:endParaRPr lang="ru-RU"/>
        </a:p>
      </dgm:t>
    </dgm:pt>
    <dgm:pt modelId="{912872E4-0D97-4703-8466-04FD649285EF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Умение распознавать изменения эмоционального состояние учеников и психологического климата в классном коллективе</a:t>
          </a:r>
          <a:endParaRPr lang="ru-RU" dirty="0"/>
        </a:p>
      </dgm:t>
    </dgm:pt>
    <dgm:pt modelId="{9ECF071D-946F-4F1F-A45A-ADA9E96DE846}" type="parTrans" cxnId="{3BEE9048-5DDF-48E7-B82A-82878D74A51E}">
      <dgm:prSet/>
      <dgm:spPr/>
      <dgm:t>
        <a:bodyPr/>
        <a:lstStyle/>
        <a:p>
          <a:endParaRPr lang="ru-RU"/>
        </a:p>
      </dgm:t>
    </dgm:pt>
    <dgm:pt modelId="{6ECA0031-10CB-4DF7-B159-C686110FC9E1}" type="sibTrans" cxnId="{3BEE9048-5DDF-48E7-B82A-82878D74A51E}">
      <dgm:prSet/>
      <dgm:spPr/>
      <dgm:t>
        <a:bodyPr/>
        <a:lstStyle/>
        <a:p>
          <a:endParaRPr lang="ru-RU"/>
        </a:p>
      </dgm:t>
    </dgm:pt>
    <dgm:pt modelId="{DBD97C42-6B04-47CC-BE5F-15FA3F575583}" type="pres">
      <dgm:prSet presAssocID="{E396AD5B-8BC1-4608-9608-920711108AD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9279BC-88D7-4AA0-BE88-29C69CA75A2B}" type="pres">
      <dgm:prSet presAssocID="{B65CC956-1503-4944-BE54-2649F63A54FA}" presName="parentText" presStyleLbl="node1" presStyleIdx="0" presStyleCnt="2" custScaleX="94902" custScaleY="901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4E3538-9A6B-4281-8425-30CFD5097027}" type="pres">
      <dgm:prSet presAssocID="{B65CC956-1503-4944-BE54-2649F63A54FA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5E5E53-3067-423E-8E66-DF59241A1DFF}" type="pres">
      <dgm:prSet presAssocID="{3ECCCD53-6FAC-4C8F-9F08-29D0E0C03345}" presName="parentText" presStyleLbl="node1" presStyleIdx="1" presStyleCnt="2" custScaleX="96264" custScaleY="45779" custLinFactNeighborX="-522" custLinFactNeighborY="-22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F7C1F9-55E3-49E4-9702-A9D525371060}" type="pres">
      <dgm:prSet presAssocID="{3ECCCD53-6FAC-4C8F-9F08-29D0E0C03345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11BD5D-4E3F-4C08-A011-F2F2DD3C5EAD}" type="presOf" srcId="{B65CC956-1503-4944-BE54-2649F63A54FA}" destId="{D49279BC-88D7-4AA0-BE88-29C69CA75A2B}" srcOrd="0" destOrd="0" presId="urn:microsoft.com/office/officeart/2005/8/layout/vList2"/>
    <dgm:cxn modelId="{5FECB22B-40EF-4B8F-A193-CACDE5B3AF51}" type="presOf" srcId="{912872E4-0D97-4703-8466-04FD649285EF}" destId="{47F7C1F9-55E3-49E4-9702-A9D525371060}" srcOrd="0" destOrd="2" presId="urn:microsoft.com/office/officeart/2005/8/layout/vList2"/>
    <dgm:cxn modelId="{97028634-5AC0-48FB-A098-A22025FDC540}" type="presOf" srcId="{B02962A1-D64A-418B-9A79-D6894AAF6BDA}" destId="{47F7C1F9-55E3-49E4-9702-A9D525371060}" srcOrd="0" destOrd="0" presId="urn:microsoft.com/office/officeart/2005/8/layout/vList2"/>
    <dgm:cxn modelId="{3B9499E8-1329-4D79-BDA0-A0D9349E829D}" srcId="{E396AD5B-8BC1-4608-9608-920711108ADB}" destId="{3ECCCD53-6FAC-4C8F-9F08-29D0E0C03345}" srcOrd="1" destOrd="0" parTransId="{145A79FC-3816-4872-98F8-A5381D92DF23}" sibTransId="{9FF509F3-62E8-49C2-ADBE-D445395D2165}"/>
    <dgm:cxn modelId="{3BEE9048-5DDF-48E7-B82A-82878D74A51E}" srcId="{3ECCCD53-6FAC-4C8F-9F08-29D0E0C03345}" destId="{912872E4-0D97-4703-8466-04FD649285EF}" srcOrd="2" destOrd="0" parTransId="{9ECF071D-946F-4F1F-A45A-ADA9E96DE846}" sibTransId="{6ECA0031-10CB-4DF7-B159-C686110FC9E1}"/>
    <dgm:cxn modelId="{791B28B4-D15E-47FA-BCB8-82609B9723D5}" type="presOf" srcId="{E396AD5B-8BC1-4608-9608-920711108ADB}" destId="{DBD97C42-6B04-47CC-BE5F-15FA3F575583}" srcOrd="0" destOrd="0" presId="urn:microsoft.com/office/officeart/2005/8/layout/vList2"/>
    <dgm:cxn modelId="{ADD54E76-4104-410B-AABC-2FFFA6985640}" srcId="{3ECCCD53-6FAC-4C8F-9F08-29D0E0C03345}" destId="{13F5B2AB-F618-4AE1-92E5-2866677C1085}" srcOrd="1" destOrd="0" parTransId="{1A1FDFB1-6F01-4C4E-9EBD-32B5C75D6C85}" sibTransId="{92B68632-A537-4359-AD10-921A04B4ED63}"/>
    <dgm:cxn modelId="{C033D1ED-B3DF-4E12-9A88-645ACF153EEA}" type="presOf" srcId="{13F5B2AB-F618-4AE1-92E5-2866677C1085}" destId="{47F7C1F9-55E3-49E4-9702-A9D525371060}" srcOrd="0" destOrd="1" presId="urn:microsoft.com/office/officeart/2005/8/layout/vList2"/>
    <dgm:cxn modelId="{9F6B553D-DBF3-4DB9-9C8C-0D85651BD550}" srcId="{E396AD5B-8BC1-4608-9608-920711108ADB}" destId="{B65CC956-1503-4944-BE54-2649F63A54FA}" srcOrd="0" destOrd="0" parTransId="{9D6AD1DB-3034-44D2-8CFE-032FBC52513F}" sibTransId="{C46F66A2-EF5E-476D-A7AE-23113E08AEFA}"/>
    <dgm:cxn modelId="{20AB3BF3-210E-4C44-A003-6AE70BFC9EC1}" srcId="{3ECCCD53-6FAC-4C8F-9F08-29D0E0C03345}" destId="{B02962A1-D64A-418B-9A79-D6894AAF6BDA}" srcOrd="0" destOrd="0" parTransId="{5248500C-051F-4304-BAF7-AD3A9A25A327}" sibTransId="{4D408B2C-B236-4BCE-8F89-AFBB709AB096}"/>
    <dgm:cxn modelId="{012ABB7C-411A-43D5-B66A-A51D9F373C74}" type="presOf" srcId="{56C74F75-D9C7-4FF9-B453-6E06C444174E}" destId="{8B4E3538-9A6B-4281-8425-30CFD5097027}" srcOrd="0" destOrd="0" presId="urn:microsoft.com/office/officeart/2005/8/layout/vList2"/>
    <dgm:cxn modelId="{E3A5417B-F842-4C5F-9DCA-FC3BB1B6A13A}" type="presOf" srcId="{3ECCCD53-6FAC-4C8F-9F08-29D0E0C03345}" destId="{035E5E53-3067-423E-8E66-DF59241A1DFF}" srcOrd="0" destOrd="0" presId="urn:microsoft.com/office/officeart/2005/8/layout/vList2"/>
    <dgm:cxn modelId="{C5879683-70B9-42D9-B7EC-119A2A6226E2}" srcId="{B65CC956-1503-4944-BE54-2649F63A54FA}" destId="{56C74F75-D9C7-4FF9-B453-6E06C444174E}" srcOrd="0" destOrd="0" parTransId="{01CE590C-57C1-4D06-A74E-35120F9CF551}" sibTransId="{03D9E538-9831-4166-A7E5-B26EF9000139}"/>
    <dgm:cxn modelId="{08C1FD42-9CB5-4145-B78D-A13EB2D87516}" type="presParOf" srcId="{DBD97C42-6B04-47CC-BE5F-15FA3F575583}" destId="{D49279BC-88D7-4AA0-BE88-29C69CA75A2B}" srcOrd="0" destOrd="0" presId="urn:microsoft.com/office/officeart/2005/8/layout/vList2"/>
    <dgm:cxn modelId="{86E8436C-1652-4F11-A52C-7A64149FC230}" type="presParOf" srcId="{DBD97C42-6B04-47CC-BE5F-15FA3F575583}" destId="{8B4E3538-9A6B-4281-8425-30CFD5097027}" srcOrd="1" destOrd="0" presId="urn:microsoft.com/office/officeart/2005/8/layout/vList2"/>
    <dgm:cxn modelId="{212744BA-4C1A-48D3-A424-53FB19878492}" type="presParOf" srcId="{DBD97C42-6B04-47CC-BE5F-15FA3F575583}" destId="{035E5E53-3067-423E-8E66-DF59241A1DFF}" srcOrd="2" destOrd="0" presId="urn:microsoft.com/office/officeart/2005/8/layout/vList2"/>
    <dgm:cxn modelId="{DE5C64CE-3737-42E3-8BA6-7B701E58B11F}" type="presParOf" srcId="{DBD97C42-6B04-47CC-BE5F-15FA3F575583}" destId="{47F7C1F9-55E3-49E4-9702-A9D52537106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96D817-39EB-40CE-A382-F10508AC3440}">
      <dsp:nvSpPr>
        <dsp:cNvPr id="0" name=""/>
        <dsp:cNvSpPr/>
      </dsp:nvSpPr>
      <dsp:spPr>
        <a:xfrm>
          <a:off x="0" y="793097"/>
          <a:ext cx="749935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B8270E-4DCE-4247-B07D-16268003D9FB}">
      <dsp:nvSpPr>
        <dsp:cNvPr id="0" name=""/>
        <dsp:cNvSpPr/>
      </dsp:nvSpPr>
      <dsp:spPr>
        <a:xfrm>
          <a:off x="504057" y="70460"/>
          <a:ext cx="5744472" cy="116692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20" tIns="0" rIns="19842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Неравенство сил агрессора и жертвы (</a:t>
          </a:r>
          <a:r>
            <a:rPr lang="ru-RU" sz="2800" b="0" i="0" kern="1200" dirty="0" smtClean="0"/>
            <a:t>очевидно, что слабый сам не ответит)</a:t>
          </a:r>
          <a:endParaRPr lang="ru-RU" sz="2800" kern="1200" dirty="0"/>
        </a:p>
      </dsp:txBody>
      <dsp:txXfrm>
        <a:off x="561021" y="127424"/>
        <a:ext cx="5630544" cy="1052994"/>
      </dsp:txXfrm>
    </dsp:sp>
    <dsp:sp modelId="{7D7631D5-A262-4B2D-A997-65309E5D6520}">
      <dsp:nvSpPr>
        <dsp:cNvPr id="0" name=""/>
        <dsp:cNvSpPr/>
      </dsp:nvSpPr>
      <dsp:spPr>
        <a:xfrm>
          <a:off x="0" y="2459648"/>
          <a:ext cx="749935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7D5349-9AC7-4B46-9BB0-19D4C413AA41}">
      <dsp:nvSpPr>
        <dsp:cNvPr id="0" name=""/>
        <dsp:cNvSpPr/>
      </dsp:nvSpPr>
      <dsp:spPr>
        <a:xfrm>
          <a:off x="432048" y="1677672"/>
          <a:ext cx="5774342" cy="12388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20" tIns="0" rIns="19842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Повторяемость/систематичность</a:t>
          </a:r>
          <a:endParaRPr lang="ru-RU" sz="2800" kern="1200" dirty="0"/>
        </a:p>
      </dsp:txBody>
      <dsp:txXfrm>
        <a:off x="492525" y="1738149"/>
        <a:ext cx="5653388" cy="1117917"/>
      </dsp:txXfrm>
    </dsp:sp>
    <dsp:sp modelId="{F7A64AA6-89CE-4DB8-AEB2-0056E5F0CD29}">
      <dsp:nvSpPr>
        <dsp:cNvPr id="0" name=""/>
        <dsp:cNvSpPr/>
      </dsp:nvSpPr>
      <dsp:spPr>
        <a:xfrm>
          <a:off x="0" y="4095505"/>
          <a:ext cx="749935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4CAB19-4F7D-487C-BBA5-B36A879DA7D5}">
      <dsp:nvSpPr>
        <dsp:cNvPr id="0" name=""/>
        <dsp:cNvSpPr/>
      </dsp:nvSpPr>
      <dsp:spPr>
        <a:xfrm>
          <a:off x="472605" y="3197894"/>
          <a:ext cx="5825630" cy="12081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20" tIns="0" rIns="19842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Слишком чувствительная реакция жертвы</a:t>
          </a:r>
          <a:r>
            <a:rPr lang="ru-RU" sz="2000" kern="1200" dirty="0" smtClean="0"/>
            <a:t> </a:t>
          </a:r>
          <a:endParaRPr lang="ru-RU" sz="2000" kern="1200" dirty="0"/>
        </a:p>
      </dsp:txBody>
      <dsp:txXfrm>
        <a:off x="531583" y="3256872"/>
        <a:ext cx="5707674" cy="10902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9279BC-88D7-4AA0-BE88-29C69CA75A2B}">
      <dsp:nvSpPr>
        <dsp:cNvPr id="0" name=""/>
        <dsp:cNvSpPr/>
      </dsp:nvSpPr>
      <dsp:spPr>
        <a:xfrm>
          <a:off x="142366" y="33492"/>
          <a:ext cx="5300439" cy="1804211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Создание регламента (порядка действий) реагирования на случаи буллинга и четкое следование ему </a:t>
          </a:r>
          <a:endParaRPr lang="ru-RU" sz="2800" kern="1200" dirty="0"/>
        </a:p>
      </dsp:txBody>
      <dsp:txXfrm>
        <a:off x="230440" y="121566"/>
        <a:ext cx="5124291" cy="1628063"/>
      </dsp:txXfrm>
    </dsp:sp>
    <dsp:sp modelId="{8B4E3538-9A6B-4281-8425-30CFD5097027}">
      <dsp:nvSpPr>
        <dsp:cNvPr id="0" name=""/>
        <dsp:cNvSpPr/>
      </dsp:nvSpPr>
      <dsp:spPr>
        <a:xfrm>
          <a:off x="0" y="1837703"/>
          <a:ext cx="5585172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329" tIns="36830" rIns="206248" bIns="3683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300" kern="1200" dirty="0"/>
        </a:p>
      </dsp:txBody>
      <dsp:txXfrm>
        <a:off x="0" y="1837703"/>
        <a:ext cx="5585172" cy="496800"/>
      </dsp:txXfrm>
    </dsp:sp>
    <dsp:sp modelId="{035E5E53-3067-423E-8E66-DF59241A1DFF}">
      <dsp:nvSpPr>
        <dsp:cNvPr id="0" name=""/>
        <dsp:cNvSpPr/>
      </dsp:nvSpPr>
      <dsp:spPr>
        <a:xfrm>
          <a:off x="75176" y="2268270"/>
          <a:ext cx="5376509" cy="91590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Методические советы на темы</a:t>
          </a:r>
          <a:endParaRPr lang="ru-RU" sz="2900" kern="1200" dirty="0"/>
        </a:p>
      </dsp:txBody>
      <dsp:txXfrm>
        <a:off x="119887" y="2312981"/>
        <a:ext cx="5287087" cy="826478"/>
      </dsp:txXfrm>
    </dsp:sp>
    <dsp:sp modelId="{47F7C1F9-55E3-49E4-9702-A9D525371060}">
      <dsp:nvSpPr>
        <dsp:cNvPr id="0" name=""/>
        <dsp:cNvSpPr/>
      </dsp:nvSpPr>
      <dsp:spPr>
        <a:xfrm>
          <a:off x="0" y="3250403"/>
          <a:ext cx="5585172" cy="2980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329" tIns="36830" rIns="206248" bIns="3683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300" kern="1200" dirty="0" smtClean="0"/>
            <a:t>Что такое буллинг, его признаки и причины, последствия</a:t>
          </a:r>
          <a:endParaRPr lang="ru-RU" sz="2300" kern="1200" dirty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300" kern="1200" dirty="0" smtClean="0"/>
            <a:t> Моделирование бесед с участниками буллинга</a:t>
          </a:r>
          <a:endParaRPr lang="ru-RU" sz="2300" kern="1200" dirty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300" kern="1200" dirty="0" smtClean="0"/>
            <a:t>Умение распознавать изменения эмоционального состояние учеников и психологического климата в классном коллективе</a:t>
          </a:r>
          <a:endParaRPr lang="ru-RU" sz="2300" kern="1200" dirty="0"/>
        </a:p>
      </dsp:txBody>
      <dsp:txXfrm>
        <a:off x="0" y="3250403"/>
        <a:ext cx="5585172" cy="2980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KHRjYi41Rmw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hyperlink" Target="https://&#1090;&#1088;&#1072;&#1074;&#1083;&#1080;&#1085;&#1077;&#1090;.&#1088;&#1092;/" TargetMode="Externa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disk.yandex.ru/i/fLHcvj-6W_K6eA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sychologia.edu.ru/azbuka-bullinga/start.htm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&#1090;&#1088;&#1072;&#1074;&#1083;&#1080;&#1085;&#1077;&#1090;.&#1088;&#1092;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0334" y="2276872"/>
            <a:ext cx="7406640" cy="1472184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3100" dirty="0"/>
              <a:t>Меры, которые может предпринять родитель, классный руководитель  по предотвращению буллинга</a:t>
            </a:r>
            <a:r>
              <a:rPr lang="ru-RU" sz="3100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5013176"/>
            <a:ext cx="7406640" cy="1392560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ru-RU" sz="2000" b="1" i="1" dirty="0"/>
              <a:t>Патракова Валентина Николаевна</a:t>
            </a:r>
            <a:r>
              <a:rPr lang="ru-RU" sz="2000" i="1" dirty="0"/>
              <a:t>, </a:t>
            </a:r>
            <a:endParaRPr lang="ru-RU" sz="2000" i="1" dirty="0" smtClean="0"/>
          </a:p>
          <a:p>
            <a:pPr algn="r">
              <a:spcBef>
                <a:spcPts val="0"/>
              </a:spcBef>
            </a:pPr>
            <a:r>
              <a:rPr lang="ru-RU" sz="2000" i="1" dirty="0" smtClean="0"/>
              <a:t>методист </a:t>
            </a:r>
            <a:r>
              <a:rPr lang="ru-RU" sz="2000" i="1" dirty="0"/>
              <a:t>кафедры психологии </a:t>
            </a:r>
            <a:endParaRPr lang="ru-RU" sz="2000" i="1" dirty="0" smtClean="0"/>
          </a:p>
          <a:p>
            <a:pPr algn="r">
              <a:spcBef>
                <a:spcPts val="0"/>
              </a:spcBef>
            </a:pPr>
            <a:r>
              <a:rPr lang="ru-RU" sz="2000" i="1" dirty="0" smtClean="0"/>
              <a:t>и </a:t>
            </a:r>
            <a:r>
              <a:rPr lang="ru-RU" sz="2000" i="1" dirty="0"/>
              <a:t>коррекционной </a:t>
            </a:r>
            <a:r>
              <a:rPr lang="ru-RU" sz="2000" i="1" dirty="0" smtClean="0"/>
              <a:t>педагогики</a:t>
            </a:r>
          </a:p>
          <a:p>
            <a:pPr algn="r">
              <a:spcBef>
                <a:spcPts val="0"/>
              </a:spcBef>
            </a:pPr>
            <a:r>
              <a:rPr lang="ru-RU" sz="2000" i="1" dirty="0" smtClean="0"/>
              <a:t> </a:t>
            </a:r>
            <a:r>
              <a:rPr lang="ru-RU" sz="2000" i="1" dirty="0"/>
              <a:t>АОУ ВО ДПО «ВИРО</a:t>
            </a:r>
            <a:r>
              <a:rPr lang="ru-RU" sz="2000" i="1" dirty="0" smtClean="0"/>
              <a:t>»</a:t>
            </a:r>
            <a:endParaRPr lang="ru-RU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6632"/>
            <a:ext cx="7547342" cy="1182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8483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КОНКРЕТНЫЕ ШАГИ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ru-RU" dirty="0" smtClean="0"/>
              <a:t> </a:t>
            </a:r>
            <a:r>
              <a:rPr lang="ru-RU" dirty="0"/>
              <a:t>1. Уделяйте внимание социальному климату </a:t>
            </a:r>
            <a:r>
              <a:rPr lang="ru-RU" dirty="0" smtClean="0"/>
              <a:t>школы, классов</a:t>
            </a:r>
          </a:p>
          <a:p>
            <a:pPr marL="82296" indent="0">
              <a:buNone/>
            </a:pPr>
            <a:r>
              <a:rPr lang="ru-RU" dirty="0"/>
              <a:t>2. Проводите оценку распространенности травли </a:t>
            </a:r>
          </a:p>
        </p:txBody>
      </p:sp>
    </p:spTree>
    <p:extLst>
      <p:ext uri="{BB962C8B-B14F-4D97-AF65-F5344CB8AC3E}">
        <p14:creationId xmlns:p14="http://schemas.microsoft.com/office/powerpoint/2010/main" val="27535136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7714104" cy="1143000"/>
          </a:xfrm>
        </p:spPr>
        <p:txBody>
          <a:bodyPr>
            <a:noAutofit/>
          </a:bodyPr>
          <a:lstStyle/>
          <a:p>
            <a:r>
              <a:rPr lang="ru-RU" sz="3200" b="1" dirty="0"/>
              <a:t>Как проводить опросы, посвященные социальному климату и травле?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-RU" dirty="0" smtClean="0"/>
              <a:t>Основные </a:t>
            </a:r>
            <a:r>
              <a:rPr lang="ru-RU" dirty="0"/>
              <a:t>способы диагностики вовлеченности в травлю конкретного ученика</a:t>
            </a:r>
            <a:r>
              <a:rPr lang="ru-RU" dirty="0" smtClean="0"/>
              <a:t>, а </a:t>
            </a:r>
            <a:r>
              <a:rPr lang="ru-RU" dirty="0"/>
              <a:t>также распространенности буллинга в школе:</a:t>
            </a:r>
          </a:p>
          <a:p>
            <a:pPr marL="82296" indent="0">
              <a:buNone/>
            </a:pPr>
            <a:r>
              <a:rPr lang="ru-RU" b="1" dirty="0"/>
              <a:t>• </a:t>
            </a:r>
            <a:r>
              <a:rPr lang="ru-RU" dirty="0"/>
              <a:t>анкетирование;</a:t>
            </a:r>
          </a:p>
          <a:p>
            <a:pPr marL="82296" indent="0">
              <a:buNone/>
            </a:pPr>
            <a:r>
              <a:rPr lang="ru-RU" b="1" dirty="0" smtClean="0"/>
              <a:t>• </a:t>
            </a:r>
            <a:r>
              <a:rPr lang="ru-RU" dirty="0" smtClean="0"/>
              <a:t>личная беседа с учеником;</a:t>
            </a:r>
          </a:p>
          <a:p>
            <a:pPr marL="82296" indent="0">
              <a:buNone/>
            </a:pPr>
            <a:r>
              <a:rPr lang="ru-RU" b="1" dirty="0" smtClean="0"/>
              <a:t>• </a:t>
            </a:r>
            <a:r>
              <a:rPr lang="ru-RU" dirty="0"/>
              <a:t>наблюдение за деятельностью ученика.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962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7272808" cy="864096"/>
          </a:xfrm>
        </p:spPr>
        <p:txBody>
          <a:bodyPr>
            <a:noAutofit/>
          </a:bodyPr>
          <a:lstStyle/>
          <a:p>
            <a:r>
              <a:rPr lang="ru-RU" sz="3200" b="1" dirty="0"/>
              <a:t>Как проводить опросы, посвященные социальному климату и травле?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6953" y="1268760"/>
            <a:ext cx="7498080" cy="48006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 </a:t>
            </a:r>
            <a:r>
              <a:rPr lang="ru-RU" sz="2000" dirty="0"/>
              <a:t>опросах, посвященных вовлеченности в травлю, стоит </a:t>
            </a:r>
            <a:r>
              <a:rPr lang="ru-RU" sz="2000" dirty="0" smtClean="0"/>
              <a:t>описать те </a:t>
            </a:r>
            <a:r>
              <a:rPr lang="ru-RU" sz="2000" dirty="0"/>
              <a:t>виды поведения, которые вас интересуют, и спросить, сталкивались ли </a:t>
            </a:r>
            <a:r>
              <a:rPr lang="ru-RU" sz="2000" dirty="0" smtClean="0"/>
              <a:t>учащиеся вашей </a:t>
            </a:r>
            <a:r>
              <a:rPr lang="ru-RU" sz="2000" dirty="0"/>
              <a:t>школы с ними. </a:t>
            </a:r>
            <a:endParaRPr lang="ru-RU" sz="2000" dirty="0" smtClean="0"/>
          </a:p>
          <a:p>
            <a:r>
              <a:rPr lang="ru-RU" sz="2000" dirty="0" smtClean="0"/>
              <a:t>Пример </a:t>
            </a:r>
            <a:r>
              <a:rPr lang="ru-RU" sz="2000" dirty="0"/>
              <a:t>вопроса с позиции </a:t>
            </a:r>
            <a:r>
              <a:rPr lang="ru-RU" sz="2000" dirty="0" smtClean="0"/>
              <a:t>свидетеля: «Вспомни</a:t>
            </a:r>
            <a:r>
              <a:rPr lang="ru-RU" sz="2000" dirty="0"/>
              <a:t>, пожалуйста, случалось ли тебе за последний месяц в школе (не </a:t>
            </a:r>
            <a:r>
              <a:rPr lang="ru-RU" sz="2000" dirty="0" smtClean="0"/>
              <a:t>считая каникул</a:t>
            </a:r>
            <a:r>
              <a:rPr lang="ru-RU" sz="2000" dirty="0"/>
              <a:t>) </a:t>
            </a:r>
            <a:r>
              <a:rPr lang="ru-RU" sz="2000" b="1" dirty="0"/>
              <a:t>ВИДЕТЬ </a:t>
            </a:r>
            <a:r>
              <a:rPr lang="ru-RU" sz="2000" dirty="0"/>
              <a:t>или </a:t>
            </a:r>
            <a:r>
              <a:rPr lang="ru-RU" sz="2000" b="1" dirty="0"/>
              <a:t>СЛЫШАТЬ</a:t>
            </a:r>
            <a:r>
              <a:rPr lang="ru-RU" sz="2000" dirty="0"/>
              <a:t>, как</a:t>
            </a:r>
            <a:r>
              <a:rPr lang="ru-RU" sz="2000" dirty="0" smtClean="0"/>
              <a:t>…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809" y="3429000"/>
            <a:ext cx="8035224" cy="333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498080" cy="864096"/>
          </a:xfrm>
        </p:spPr>
        <p:txBody>
          <a:bodyPr/>
          <a:lstStyle/>
          <a:p>
            <a:r>
              <a:rPr lang="ru-RU" dirty="0"/>
              <a:t>КОНКРЕТНЫЕ ШАГИ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196752"/>
            <a:ext cx="7498080" cy="4800600"/>
          </a:xfrm>
        </p:spPr>
        <p:txBody>
          <a:bodyPr>
            <a:normAutofit fontScale="92500" lnSpcReduction="20000"/>
          </a:bodyPr>
          <a:lstStyle/>
          <a:p>
            <a:pPr marL="82296" indent="0">
              <a:buNone/>
            </a:pPr>
            <a:r>
              <a:rPr lang="ru-RU" dirty="0" smtClean="0"/>
              <a:t> </a:t>
            </a:r>
            <a:r>
              <a:rPr lang="ru-RU" dirty="0"/>
              <a:t>1. Уделяйте внимание социальному климату </a:t>
            </a:r>
            <a:r>
              <a:rPr lang="ru-RU" dirty="0" smtClean="0"/>
              <a:t>школы, классов</a:t>
            </a:r>
          </a:p>
          <a:p>
            <a:pPr marL="82296" indent="0">
              <a:buNone/>
            </a:pPr>
            <a:r>
              <a:rPr lang="ru-RU" dirty="0"/>
              <a:t>2. Проводите оценку распространенности травли </a:t>
            </a:r>
            <a:endParaRPr lang="ru-RU" dirty="0" smtClean="0"/>
          </a:p>
          <a:p>
            <a:pPr marL="82296" indent="0">
              <a:buNone/>
            </a:pPr>
            <a:r>
              <a:rPr lang="ru-RU" dirty="0" smtClean="0"/>
              <a:t>3. Обучайте </a:t>
            </a:r>
            <a:r>
              <a:rPr lang="ru-RU" dirty="0"/>
              <a:t>весь персонал школы навыкам, направленным на профилактику травли </a:t>
            </a:r>
            <a:r>
              <a:rPr lang="ru-RU" dirty="0" smtClean="0"/>
              <a:t>(навыки профилактики, навыки вмешательства)</a:t>
            </a:r>
          </a:p>
          <a:p>
            <a:pPr marL="82296" indent="0">
              <a:buNone/>
            </a:pPr>
            <a:r>
              <a:rPr lang="ru-RU" dirty="0" smtClean="0"/>
              <a:t>4. Установите </a:t>
            </a:r>
            <a:r>
              <a:rPr lang="ru-RU" dirty="0"/>
              <a:t>и поддерживайте школьные </a:t>
            </a:r>
            <a:r>
              <a:rPr lang="ru-RU" dirty="0" smtClean="0"/>
              <a:t>правила, правила класса</a:t>
            </a:r>
          </a:p>
          <a:p>
            <a:pPr marL="82296" indent="0">
              <a:buNone/>
            </a:pPr>
            <a:r>
              <a:rPr lang="ru-RU" dirty="0" smtClean="0"/>
              <a:t>5. Организуйте </a:t>
            </a:r>
            <a:r>
              <a:rPr lang="ru-RU" dirty="0"/>
              <a:t>«дежурство» учителей </a:t>
            </a:r>
            <a:endParaRPr lang="ru-RU" dirty="0" smtClean="0"/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5800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88640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dirty="0">
                <a:effectLst/>
              </a:rPr>
              <a:t>Возможные </a:t>
            </a:r>
            <a:r>
              <a:rPr lang="ru-RU" sz="2800" dirty="0" smtClean="0">
                <a:effectLst/>
              </a:rPr>
              <a:t>мероприятия, </a:t>
            </a:r>
            <a:r>
              <a:rPr lang="ru-RU" sz="2800" dirty="0">
                <a:effectLst/>
              </a:rPr>
              <a:t>направленные на работу с учащихся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Обсуждение в рамках классных часов таких вопросов: что такое травля, какие виды травли бывают, что делать, если травля происходит на моих глазах, что делать, если я знаю о травле в отношении одноклассника или другого ребенка из школы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Обсуждение </a:t>
            </a:r>
            <a:r>
              <a:rPr lang="ru-RU" dirty="0"/>
              <a:t>на классных часах или уроках литературы произведений искусства, посвященных проблеме травли, например, х/ф «Чучело» (</a:t>
            </a:r>
            <a:r>
              <a:rPr lang="ru-RU" dirty="0" err="1"/>
              <a:t>реж</a:t>
            </a:r>
            <a:r>
              <a:rPr lang="ru-RU" dirty="0"/>
              <a:t>. Р. Быков) или главу «Ивины» из книги «Детство» (Л.Н. Толстой</a:t>
            </a:r>
            <a:r>
              <a:rPr lang="ru-RU" dirty="0" smtClean="0"/>
              <a:t>), У. </a:t>
            </a:r>
            <a:r>
              <a:rPr lang="ru-RU" dirty="0" err="1" smtClean="0"/>
              <a:t>Голдинг</a:t>
            </a:r>
            <a:r>
              <a:rPr lang="ru-RU" dirty="0" smtClean="0"/>
              <a:t> «Повелитель мух»</a:t>
            </a:r>
          </a:p>
          <a:p>
            <a:r>
              <a:rPr lang="ru-RU" dirty="0" smtClean="0"/>
              <a:t>Обсуждение </a:t>
            </a:r>
            <a:r>
              <a:rPr lang="ru-RU" dirty="0"/>
              <a:t>на классных часах правил поведения в классе и </a:t>
            </a:r>
            <a:r>
              <a:rPr lang="ru-RU" dirty="0" smtClean="0"/>
              <a:t>школе (Обычно </a:t>
            </a:r>
            <a:r>
              <a:rPr lang="ru-RU" dirty="0"/>
              <a:t>правила класса разрабатываются и письменно формулируются вместе с учащимися</a:t>
            </a:r>
            <a:r>
              <a:rPr lang="ru-RU" dirty="0" smtClean="0"/>
              <a:t>. </a:t>
            </a:r>
            <a:r>
              <a:rPr lang="ru-RU" dirty="0"/>
              <a:t>Список правил вывешивается в классе. Правила могут действовать в течение определенного времени, но их необходимо подкреплять и соблюдать</a:t>
            </a:r>
            <a:r>
              <a:rPr lang="ru-RU" dirty="0" smtClean="0"/>
              <a:t>.); правил в Интернет-пространстве.</a:t>
            </a:r>
          </a:p>
          <a:p>
            <a:r>
              <a:rPr lang="ru-RU" dirty="0" smtClean="0"/>
              <a:t>Проведение </a:t>
            </a:r>
            <a:r>
              <a:rPr lang="ru-RU" dirty="0"/>
              <a:t>групповых занятий в рамках классных часов или занятий с психологом на темы уважения к окружающим, ответственности, </a:t>
            </a:r>
            <a:r>
              <a:rPr lang="ru-RU" dirty="0" err="1"/>
              <a:t>эмпатии</a:t>
            </a:r>
            <a:r>
              <a:rPr lang="ru-RU" dirty="0"/>
              <a:t>, способам бесконфликтного поведения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Проведение </a:t>
            </a:r>
            <a:r>
              <a:rPr lang="ru-RU" dirty="0"/>
              <a:t>конкурса </a:t>
            </a:r>
            <a:r>
              <a:rPr lang="ru-RU" dirty="0" err="1"/>
              <a:t>антибуллинговых</a:t>
            </a:r>
            <a:r>
              <a:rPr lang="ru-RU" dirty="0"/>
              <a:t> плакатов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Обсуждение проблемы «цифрового следа»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1185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332656"/>
            <a:ext cx="7488832" cy="496855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82296" indent="0" algn="ctr">
              <a:buNone/>
            </a:pPr>
            <a:r>
              <a:rPr lang="ru-RU" sz="4100" b="1" dirty="0"/>
              <a:t>Формы </a:t>
            </a:r>
            <a:r>
              <a:rPr lang="ru-RU" sz="4100" b="1" dirty="0" smtClean="0"/>
              <a:t>работы</a:t>
            </a:r>
          </a:p>
          <a:p>
            <a:pPr marL="82296" indent="0" algn="ctr">
              <a:buNone/>
            </a:pPr>
            <a:endParaRPr lang="ru-RU" sz="4100" b="1" dirty="0"/>
          </a:p>
          <a:p>
            <a:r>
              <a:rPr lang="ru-RU" dirty="0" smtClean="0"/>
              <a:t>Профилактический Круг сообщества</a:t>
            </a:r>
          </a:p>
          <a:p>
            <a:pPr marL="82296" indent="0">
              <a:buNone/>
            </a:pPr>
            <a:r>
              <a:rPr lang="ru-RU" dirty="0" smtClean="0"/>
              <a:t>(</a:t>
            </a:r>
            <a:r>
              <a:rPr lang="ru-RU" dirty="0"/>
              <a:t>«Моделирование деятельности в рамках технологии Круги сообществ» Межведомственной научно-практической конференции «Профилактика социально-негативных явлений среди несовершеннолетних».  Ссылка на запись </a:t>
            </a:r>
            <a:r>
              <a:rPr lang="ru-RU" u="sng" dirty="0">
                <a:hlinkClick r:id="rId2"/>
              </a:rPr>
              <a:t>https://</a:t>
            </a:r>
            <a:r>
              <a:rPr lang="ru-RU" u="sng" dirty="0" smtClean="0">
                <a:hlinkClick r:id="rId2"/>
              </a:rPr>
              <a:t>youtu.be/KHRjYi41Rmw</a:t>
            </a:r>
            <a:r>
              <a:rPr lang="ru-RU" dirty="0"/>
              <a:t> </a:t>
            </a:r>
            <a:r>
              <a:rPr lang="ru-RU" dirty="0" smtClean="0"/>
              <a:t>)</a:t>
            </a:r>
          </a:p>
          <a:p>
            <a:r>
              <a:rPr lang="ru-RU" dirty="0" smtClean="0"/>
              <a:t>Дискуссия</a:t>
            </a:r>
          </a:p>
          <a:p>
            <a:r>
              <a:rPr lang="ru-RU" dirty="0" smtClean="0"/>
              <a:t>Методы и приемы критического мышления и др.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42631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8421" y="1268760"/>
            <a:ext cx="7416824" cy="51398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Тренинг самопознания и ненасильственного общения подростков. </a:t>
            </a:r>
          </a:p>
          <a:p>
            <a:r>
              <a:rPr lang="ru-RU" dirty="0" smtClean="0"/>
              <a:t>Преодоление </a:t>
            </a:r>
            <a:r>
              <a:rPr lang="ru-RU" dirty="0"/>
              <a:t>и профилактика буллинга в школе / Департамент образования </a:t>
            </a:r>
            <a:r>
              <a:rPr lang="ru-RU" dirty="0" err="1"/>
              <a:t>Вологод</a:t>
            </a:r>
            <a:r>
              <a:rPr lang="ru-RU" dirty="0"/>
              <a:t>. обл., </a:t>
            </a:r>
            <a:r>
              <a:rPr lang="ru-RU" dirty="0" err="1"/>
              <a:t>Вологод</a:t>
            </a:r>
            <a:r>
              <a:rPr lang="ru-RU" dirty="0"/>
              <a:t>. ин-т развития образования ; [сост.: Е.М. Калинкина, Н.Ю. </a:t>
            </a:r>
            <a:r>
              <a:rPr lang="ru-RU" dirty="0" err="1"/>
              <a:t>Камракова</a:t>
            </a:r>
            <a:r>
              <a:rPr lang="ru-RU" dirty="0"/>
              <a:t>]. – Вологда:  ВИРО, 2018. </a:t>
            </a:r>
            <a:endParaRPr lang="ru-RU" dirty="0" smtClean="0"/>
          </a:p>
          <a:p>
            <a:endParaRPr lang="ru-RU" dirty="0" smtClean="0"/>
          </a:p>
          <a:p>
            <a:r>
              <a:rPr lang="ru-RU" b="1" dirty="0"/>
              <a:t>Программа по профилактике буллинга среди детей подросткового возраста «Дорога добра</a:t>
            </a:r>
            <a:r>
              <a:rPr lang="ru-RU" b="1" dirty="0" smtClean="0"/>
              <a:t>»</a:t>
            </a:r>
            <a:r>
              <a:rPr lang="ru-RU" dirty="0"/>
              <a:t> </a:t>
            </a:r>
            <a:r>
              <a:rPr lang="ru-RU" dirty="0" err="1"/>
              <a:t>Гимаджиева</a:t>
            </a:r>
            <a:r>
              <a:rPr lang="ru-RU" dirty="0"/>
              <a:t> </a:t>
            </a:r>
            <a:r>
              <a:rPr lang="ru-RU" dirty="0" smtClean="0"/>
              <a:t>О. С. – лауреат Всероссийского конкурса </a:t>
            </a:r>
            <a:r>
              <a:rPr lang="ru-RU" dirty="0"/>
              <a:t>лучших психолого-педагогических программ и технологий в </a:t>
            </a:r>
            <a:r>
              <a:rPr lang="ru-RU" dirty="0" err="1" smtClean="0"/>
              <a:t>бразовательной</a:t>
            </a:r>
            <a:r>
              <a:rPr lang="ru-RU" dirty="0" smtClean="0"/>
              <a:t> </a:t>
            </a:r>
            <a:r>
              <a:rPr lang="ru-RU" dirty="0"/>
              <a:t>среде </a:t>
            </a:r>
            <a:r>
              <a:rPr lang="ru-RU" dirty="0" smtClean="0"/>
              <a:t>– 2019</a:t>
            </a:r>
          </a:p>
          <a:p>
            <a:endParaRPr lang="ru-RU" dirty="0" smtClean="0"/>
          </a:p>
          <a:p>
            <a:r>
              <a:rPr lang="ru-RU" dirty="0"/>
              <a:t>-  развитие навыков самопознания, совершенствование знаний и представлений о себе</a:t>
            </a:r>
          </a:p>
          <a:p>
            <a:r>
              <a:rPr lang="ru-RU" dirty="0" smtClean="0"/>
              <a:t>- </a:t>
            </a:r>
            <a:r>
              <a:rPr lang="ru-RU" dirty="0"/>
              <a:t>формирование контроля над поведением, развитие ответственности за свои действия</a:t>
            </a:r>
          </a:p>
          <a:p>
            <a:r>
              <a:rPr lang="ru-RU" dirty="0" smtClean="0"/>
              <a:t>-поведение в конфликтах</a:t>
            </a:r>
          </a:p>
          <a:p>
            <a:r>
              <a:rPr lang="ru-RU" dirty="0"/>
              <a:t> </a:t>
            </a:r>
            <a:r>
              <a:rPr lang="ru-RU" dirty="0" smtClean="0"/>
              <a:t>- развитие </a:t>
            </a:r>
            <a:r>
              <a:rPr lang="ru-RU" dirty="0"/>
              <a:t>навыков конструктивного общения, формирование позиции сотрудничества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35608" y="188640"/>
            <a:ext cx="749808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effectLst/>
              </a:rPr>
              <a:t>Программы профилактики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089449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Возможные мероприятия для педагогов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Проведение педагогического совета, посвященного выработке единой позиции школы в отношении травли и способа фиксации инцидентов травли. </a:t>
            </a:r>
          </a:p>
          <a:p>
            <a:r>
              <a:rPr lang="ru-RU" dirty="0" smtClean="0"/>
              <a:t>Проведение обучающих семинаров-практикумов, посвященных </a:t>
            </a:r>
            <a:r>
              <a:rPr lang="ru-RU" dirty="0"/>
              <a:t>способам конструктивно </a:t>
            </a:r>
            <a:r>
              <a:rPr lang="ru-RU" dirty="0" err="1" smtClean="0"/>
              <a:t>конфронтировать</a:t>
            </a:r>
            <a:r>
              <a:rPr lang="ru-RU" dirty="0" smtClean="0"/>
              <a:t> с агрессией, работы </a:t>
            </a:r>
            <a:r>
              <a:rPr lang="ru-RU" dirty="0"/>
              <a:t>с ситуациями травли. </a:t>
            </a:r>
            <a:endParaRPr lang="ru-RU" dirty="0" smtClean="0"/>
          </a:p>
          <a:p>
            <a:r>
              <a:rPr lang="ru-RU" dirty="0" smtClean="0"/>
              <a:t>Проведение </a:t>
            </a:r>
            <a:r>
              <a:rPr lang="ru-RU" dirty="0"/>
              <a:t>групповых встреч для классных руководителей и психологов с целью обмена опытом работы </a:t>
            </a:r>
            <a:r>
              <a:rPr lang="ru-RU" dirty="0" smtClean="0"/>
              <a:t>по сплочению классных коллективов, </a:t>
            </a:r>
            <a:r>
              <a:rPr lang="ru-RU" dirty="0"/>
              <a:t>обмена методическим материалами для классных часов, посвященных </a:t>
            </a:r>
            <a:r>
              <a:rPr lang="ru-RU" dirty="0" smtClean="0"/>
              <a:t>формированию жизненно важных навыков.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6665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7334854"/>
              </p:ext>
            </p:extLst>
          </p:nvPr>
        </p:nvGraphicFramePr>
        <p:xfrm>
          <a:off x="968428" y="260648"/>
          <a:ext cx="5585172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553600" y="620688"/>
            <a:ext cx="230425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/>
              <a:t>Антибуллинговая</a:t>
            </a:r>
            <a:r>
              <a:rPr lang="ru-RU" sz="2000" b="1" dirty="0"/>
              <a:t> хартия</a:t>
            </a:r>
          </a:p>
          <a:p>
            <a:r>
              <a:rPr lang="en-US" sz="2000" dirty="0">
                <a:hlinkClick r:id="rId7"/>
              </a:rPr>
              <a:t>https://xn--80aejlonqph.xn--p1ai/</a:t>
            </a:r>
            <a:r>
              <a:rPr lang="ru-RU" sz="2000" dirty="0"/>
              <a:t> 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553600" y="2744927"/>
            <a:ext cx="23042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Реан</a:t>
            </a:r>
            <a:r>
              <a:rPr lang="ru-RU" dirty="0"/>
              <a:t> А.А., Новикова М.А., Коновалов И.А., Молчанова Д.В. Руководство по противодействию и профилактике буллинга: Методические рекомендации – Москва, 2019.</a:t>
            </a:r>
          </a:p>
        </p:txBody>
      </p:sp>
    </p:spTree>
    <p:extLst>
      <p:ext uri="{BB962C8B-B14F-4D97-AF65-F5344CB8AC3E}">
        <p14:creationId xmlns:p14="http://schemas.microsoft.com/office/powerpoint/2010/main" val="2070045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2048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dirty="0"/>
              <a:t>Возможные мероприятия для родителей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908720"/>
            <a:ext cx="7746064" cy="5688632"/>
          </a:xfrm>
        </p:spPr>
        <p:txBody>
          <a:bodyPr>
            <a:normAutofit fontScale="62500" lnSpcReduction="20000"/>
          </a:bodyPr>
          <a:lstStyle/>
          <a:p>
            <a:r>
              <a:rPr lang="ru-RU" sz="2500" dirty="0" smtClean="0"/>
              <a:t>Просветительская </a:t>
            </a:r>
            <a:r>
              <a:rPr lang="ru-RU" sz="2500" dirty="0"/>
              <a:t>работа на классных собраниях, посвященная информированию о травле, ее видах и способах вмешательства, если они видят подобное поведение на школьном дворе. </a:t>
            </a:r>
            <a:endParaRPr lang="ru-RU" sz="2500" dirty="0" smtClean="0"/>
          </a:p>
          <a:p>
            <a:r>
              <a:rPr lang="ru-RU" sz="2500" dirty="0" smtClean="0"/>
              <a:t> </a:t>
            </a:r>
            <a:r>
              <a:rPr lang="ru-RU" sz="2500" dirty="0"/>
              <a:t>Проведение родительских </a:t>
            </a:r>
            <a:r>
              <a:rPr lang="ru-RU" sz="2500" dirty="0" smtClean="0"/>
              <a:t>клубов, встреч </a:t>
            </a:r>
            <a:r>
              <a:rPr lang="ru-RU" sz="2500" dirty="0"/>
              <a:t>на темы: </a:t>
            </a:r>
            <a:endParaRPr lang="ru-RU" sz="2500" dirty="0" smtClean="0"/>
          </a:p>
          <a:p>
            <a:pPr marL="82296" indent="0">
              <a:buNone/>
            </a:pPr>
            <a:r>
              <a:rPr lang="ru-RU" sz="2500" dirty="0" smtClean="0"/>
              <a:t>Как разговаривать с детьми о травле? </a:t>
            </a:r>
          </a:p>
          <a:p>
            <a:pPr marL="82296" indent="0">
              <a:buNone/>
            </a:pPr>
            <a:r>
              <a:rPr lang="ru-RU" sz="2500" dirty="0" smtClean="0"/>
              <a:t>Что </a:t>
            </a:r>
            <a:r>
              <a:rPr lang="ru-RU" sz="2500" dirty="0"/>
              <a:t>делать, если мой ребенок проявляет агрессию к другим </a:t>
            </a:r>
            <a:r>
              <a:rPr lang="ru-RU" sz="2500" dirty="0" smtClean="0"/>
              <a:t>детям? </a:t>
            </a:r>
          </a:p>
          <a:p>
            <a:pPr marL="82296" indent="0">
              <a:buNone/>
            </a:pPr>
            <a:r>
              <a:rPr lang="ru-RU" sz="2500" dirty="0" smtClean="0"/>
              <a:t>Недетская </a:t>
            </a:r>
            <a:r>
              <a:rPr lang="ru-RU" sz="2500" dirty="0"/>
              <a:t>жестокость или как защитить своего ребенка. </a:t>
            </a:r>
            <a:endParaRPr lang="ru-RU" sz="2500" dirty="0" smtClean="0"/>
          </a:p>
          <a:p>
            <a:pPr marL="82296" indent="0">
              <a:buNone/>
            </a:pPr>
            <a:r>
              <a:rPr lang="ru-RU" sz="2500" dirty="0" smtClean="0"/>
              <a:t>Я и ты на равных (навыки общения с подростком)</a:t>
            </a:r>
          </a:p>
          <a:p>
            <a:r>
              <a:rPr lang="ru-RU" sz="2500" dirty="0" smtClean="0"/>
              <a:t>Просветительская работа в вопросах </a:t>
            </a:r>
            <a:r>
              <a:rPr lang="ru-RU" sz="2500" dirty="0" err="1" smtClean="0"/>
              <a:t>кибергигиены</a:t>
            </a:r>
            <a:endParaRPr lang="ru-RU" sz="2500" dirty="0" smtClean="0"/>
          </a:p>
          <a:p>
            <a:pPr marL="82296" indent="0">
              <a:buNone/>
            </a:pPr>
            <a:r>
              <a:rPr lang="ru-RU" sz="2500" dirty="0" smtClean="0"/>
              <a:t>- </a:t>
            </a:r>
            <a:r>
              <a:rPr lang="ru-RU" sz="2500" dirty="0"/>
              <a:t>проявлять интерес к любимым и популярным сайтам и узнать о них побольше (и от детей и покопавшись в них самим) </a:t>
            </a:r>
          </a:p>
          <a:p>
            <a:pPr marL="82296" indent="0">
              <a:buNone/>
            </a:pPr>
            <a:r>
              <a:rPr lang="ru-RU" sz="2500" dirty="0"/>
              <a:t>- «дружить» с </a:t>
            </a:r>
            <a:r>
              <a:rPr lang="ru-RU" sz="2500" dirty="0" smtClean="0"/>
              <a:t>в </a:t>
            </a:r>
            <a:r>
              <a:rPr lang="ru-RU" sz="2500" dirty="0"/>
              <a:t>социальных сетях. </a:t>
            </a:r>
          </a:p>
          <a:p>
            <a:pPr marL="82296" indent="0">
              <a:buNone/>
            </a:pPr>
            <a:r>
              <a:rPr lang="ru-RU" sz="2500" dirty="0"/>
              <a:t>- договориться с </a:t>
            </a:r>
            <a:r>
              <a:rPr lang="ru-RU" sz="2500" dirty="0" smtClean="0"/>
              <a:t>детьми </a:t>
            </a:r>
            <a:r>
              <a:rPr lang="ru-RU" sz="2500" dirty="0"/>
              <a:t>о том, что они сразу же расскажут взрослому, если окажутся в ситуации </a:t>
            </a:r>
            <a:r>
              <a:rPr lang="ru-RU" sz="2500" dirty="0" smtClean="0"/>
              <a:t>буллинга</a:t>
            </a:r>
            <a:r>
              <a:rPr lang="ru-RU" sz="2500" dirty="0"/>
              <a:t>, и заверить его в том, что они может рассчитывать на его поддержку.</a:t>
            </a:r>
          </a:p>
          <a:p>
            <a:r>
              <a:rPr lang="ru-RU" sz="2500" dirty="0"/>
              <a:t>Обсуждать некоторые правила безопасности в сети, например,</a:t>
            </a:r>
          </a:p>
          <a:p>
            <a:pPr marL="82296" indent="0">
              <a:buNone/>
            </a:pPr>
            <a:r>
              <a:rPr lang="ru-RU" sz="2500" dirty="0"/>
              <a:t>- никогда не делиться чем-то, что потом может поставить в неловкое положение </a:t>
            </a:r>
          </a:p>
          <a:p>
            <a:pPr marL="82296" indent="0">
              <a:buNone/>
            </a:pPr>
            <a:r>
              <a:rPr lang="ru-RU" sz="2500" dirty="0"/>
              <a:t>- ограничить доступ к личной информации </a:t>
            </a:r>
          </a:p>
          <a:p>
            <a:pPr marL="82296" indent="0">
              <a:buNone/>
            </a:pPr>
            <a:r>
              <a:rPr lang="ru-RU" sz="2500" dirty="0"/>
              <a:t>- ни с кем (кроме родителя) не делиться своими паролями </a:t>
            </a:r>
          </a:p>
          <a:p>
            <a:pPr marL="82296" indent="0">
              <a:buNone/>
            </a:pPr>
            <a:r>
              <a:rPr lang="ru-RU" sz="2500" dirty="0" smtClean="0"/>
              <a:t>- последствия </a:t>
            </a:r>
            <a:r>
              <a:rPr lang="ru-RU" sz="2500" dirty="0"/>
              <a:t>действий в Интернет-среде, проблем цифрового следа (материалы вебинара </a:t>
            </a:r>
            <a:r>
              <a:rPr lang="ru-RU" sz="2500" b="1" dirty="0"/>
              <a:t>«Цифровой след и проблемы буллинга</a:t>
            </a:r>
            <a:r>
              <a:rPr lang="ru-RU" sz="2500" b="1" dirty="0" smtClean="0"/>
              <a:t>».</a:t>
            </a:r>
            <a:r>
              <a:rPr lang="ru-RU" sz="2500" dirty="0" smtClean="0"/>
              <a:t>. </a:t>
            </a:r>
            <a:r>
              <a:rPr lang="ru-RU" sz="2500" b="1" u="sng" dirty="0" smtClean="0">
                <a:hlinkClick r:id="rId2"/>
              </a:rPr>
              <a:t>https</a:t>
            </a:r>
            <a:r>
              <a:rPr lang="ru-RU" sz="2500" b="1" u="sng" dirty="0">
                <a:hlinkClick r:id="rId2"/>
              </a:rPr>
              <a:t>://disk.yandex.ru/i/fLHcvj-6W_K6eA</a:t>
            </a:r>
            <a:r>
              <a:rPr lang="ru-RU" sz="2500" b="1" dirty="0"/>
              <a:t> )</a:t>
            </a:r>
            <a:endParaRPr lang="ru-RU" sz="2500" dirty="0"/>
          </a:p>
          <a:p>
            <a:pPr marL="82296" indent="0">
              <a:buNone/>
            </a:pP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1096072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498080" cy="1143000"/>
          </a:xfrm>
        </p:spPr>
        <p:txBody>
          <a:bodyPr/>
          <a:lstStyle/>
          <a:p>
            <a:r>
              <a:rPr lang="ru-RU" dirty="0" smtClean="0"/>
              <a:t>Что это такое?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196752"/>
            <a:ext cx="7272808" cy="2376264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b="1" i="1" dirty="0"/>
              <a:t>Б</a:t>
            </a:r>
            <a:r>
              <a:rPr lang="ru-RU" b="1" i="1" dirty="0" smtClean="0"/>
              <a:t>уллинг </a:t>
            </a:r>
            <a:r>
              <a:rPr lang="ru-RU" b="1" i="1" dirty="0"/>
              <a:t>– это повторяющиеся в течение </a:t>
            </a:r>
            <a:r>
              <a:rPr lang="ru-RU" b="1" i="1" dirty="0" smtClean="0"/>
              <a:t>длительного </a:t>
            </a:r>
            <a:r>
              <a:rPr lang="ru-RU" b="1" i="1" dirty="0"/>
              <a:t>времени агрессивные действия одних детей по </a:t>
            </a:r>
            <a:r>
              <a:rPr lang="ru-RU" b="1" i="1" dirty="0" smtClean="0"/>
              <a:t>отношению к </a:t>
            </a:r>
            <a:r>
              <a:rPr lang="ru-RU" b="1" i="1" dirty="0"/>
              <a:t>другим</a:t>
            </a:r>
            <a:r>
              <a:rPr lang="ru-RU" b="1" i="1" dirty="0" smtClean="0"/>
              <a:t>.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059832" y="4005064"/>
            <a:ext cx="5801848" cy="223224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ru-RU" dirty="0" smtClean="0"/>
              <a:t>Конечной целью является с</a:t>
            </a:r>
            <a:r>
              <a:rPr lang="ru-RU" i="1" dirty="0" smtClean="0"/>
              <a:t>оциальная изоляция </a:t>
            </a:r>
            <a:r>
              <a:rPr lang="ru-RU" dirty="0" smtClean="0"/>
              <a:t>жертвы</a:t>
            </a:r>
          </a:p>
          <a:p>
            <a:pPr marL="82296" indent="0">
              <a:buFont typeface="Wingdings 2"/>
              <a:buNone/>
            </a:pPr>
            <a:r>
              <a:rPr lang="ru-RU" dirty="0" smtClean="0"/>
              <a:t> (Кривцова С.В.  Азбука буллинга </a:t>
            </a:r>
            <a:r>
              <a:rPr lang="en-US" dirty="0" smtClean="0">
                <a:hlinkClick r:id="rId2"/>
              </a:rPr>
              <a:t>http://www.psychologia.edu.ru/azbuka-bullinga/start.html</a:t>
            </a:r>
            <a:r>
              <a:rPr lang="ru-RU" dirty="0" smtClean="0"/>
              <a:t> 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701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>Как быть в случаях обнаружения </a:t>
            </a:r>
            <a:r>
              <a:rPr lang="ru-RU" b="1" dirty="0" smtClean="0">
                <a:effectLst/>
              </a:rPr>
              <a:t>буллинга?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708448"/>
            <a:ext cx="7818072" cy="5149552"/>
          </a:xfrm>
        </p:spPr>
        <p:txBody>
          <a:bodyPr>
            <a:normAutofit fontScale="47500" lnSpcReduction="20000"/>
          </a:bodyPr>
          <a:lstStyle/>
          <a:p>
            <a:pPr marL="0" lvl="0" indent="0">
              <a:buNone/>
            </a:pPr>
            <a:r>
              <a:rPr lang="ru-RU" b="1" dirty="0">
                <a:solidFill>
                  <a:schemeClr val="tx2"/>
                </a:solidFill>
              </a:rPr>
              <a:t>Схема работы с </a:t>
            </a:r>
            <a:r>
              <a:rPr lang="ru-RU" b="1" dirty="0" err="1">
                <a:solidFill>
                  <a:schemeClr val="tx2"/>
                </a:solidFill>
              </a:rPr>
              <a:t>буллингом</a:t>
            </a:r>
            <a:r>
              <a:rPr lang="ru-RU" b="1" dirty="0">
                <a:solidFill>
                  <a:schemeClr val="tx2"/>
                </a:solidFill>
              </a:rPr>
              <a:t> в группе ( Л. </a:t>
            </a:r>
            <a:r>
              <a:rPr lang="ru-RU" b="1" dirty="0" err="1">
                <a:solidFill>
                  <a:schemeClr val="tx2"/>
                </a:solidFill>
              </a:rPr>
              <a:t>Петрановская</a:t>
            </a:r>
            <a:r>
              <a:rPr lang="ru-RU" b="1" dirty="0">
                <a:solidFill>
                  <a:schemeClr val="tx2"/>
                </a:solidFill>
              </a:rPr>
              <a:t>)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 smtClean="0"/>
              <a:t>1.Назвать </a:t>
            </a:r>
            <a:r>
              <a:rPr lang="ru-RU" b="1" dirty="0"/>
              <a:t>явление</a:t>
            </a:r>
          </a:p>
          <a:p>
            <a:pPr marL="0" lvl="0" indent="0">
              <a:buNone/>
            </a:pPr>
            <a:r>
              <a:rPr lang="ru-RU" dirty="0"/>
              <a:t>- В нашей группе происходит травля</a:t>
            </a:r>
          </a:p>
          <a:p>
            <a:pPr marL="0" lvl="0" indent="0">
              <a:buNone/>
            </a:pPr>
            <a:r>
              <a:rPr lang="ru-RU" b="1" dirty="0"/>
              <a:t>2. Дать однозначную оценку</a:t>
            </a:r>
          </a:p>
          <a:p>
            <a:pPr marL="0" lvl="0" indent="0">
              <a:buNone/>
            </a:pPr>
            <a:r>
              <a:rPr lang="ru-RU" dirty="0"/>
              <a:t>- недопустимость травли</a:t>
            </a:r>
          </a:p>
          <a:p>
            <a:pPr marL="0" lvl="0" indent="0">
              <a:buNone/>
            </a:pPr>
            <a:r>
              <a:rPr lang="ru-RU" b="1" dirty="0"/>
              <a:t>3. Обозначить как проблему группы</a:t>
            </a:r>
          </a:p>
          <a:p>
            <a:pPr marL="0" lvl="0" indent="0">
              <a:buNone/>
            </a:pPr>
            <a:r>
              <a:rPr lang="ru-RU" dirty="0"/>
              <a:t>- Наша группа болеет, всем плохо и небезопасно</a:t>
            </a:r>
          </a:p>
          <a:p>
            <a:pPr marL="0" lvl="0" indent="0">
              <a:buNone/>
            </a:pPr>
            <a:r>
              <a:rPr lang="ru-RU" b="1" dirty="0"/>
              <a:t>4. </a:t>
            </a:r>
            <a:r>
              <a:rPr lang="ru-RU" b="1" dirty="0" smtClean="0"/>
              <a:t>Активизировать </a:t>
            </a:r>
            <a:r>
              <a:rPr lang="ru-RU" b="1" dirty="0"/>
              <a:t>чувство ответственности каждого и предоставить выбор</a:t>
            </a:r>
          </a:p>
          <a:p>
            <a:pPr marL="0" lvl="0" indent="0">
              <a:buNone/>
            </a:pPr>
            <a:r>
              <a:rPr lang="ru-RU" dirty="0"/>
              <a:t>- Каждый участвовал в травле. Покажите на пальцах (упражнение). Готовы ли сделать нашу группу дружелюбной и безопасной?</a:t>
            </a:r>
          </a:p>
          <a:p>
            <a:pPr marL="0" indent="0">
              <a:buNone/>
            </a:pPr>
            <a:r>
              <a:rPr lang="ru-RU" b="1" dirty="0"/>
              <a:t>5. Сформулировать позитивные правила жизни в группе и заключить контракт.</a:t>
            </a:r>
          </a:p>
          <a:p>
            <a:pPr marL="0" lvl="0" indent="0">
              <a:buNone/>
            </a:pPr>
            <a:r>
              <a:rPr lang="ru-RU" b="1" dirty="0"/>
              <a:t>6. Поддерживать изменения</a:t>
            </a:r>
          </a:p>
          <a:p>
            <a:pPr marL="0" lvl="0" indent="0">
              <a:buNone/>
            </a:pPr>
            <a:r>
              <a:rPr lang="ru-RU" dirty="0"/>
              <a:t>- группа постоянно получает заинтересованный интерес от авторитетного взрослого и по-прежнему считает победу над травлей своим общим делом</a:t>
            </a:r>
          </a:p>
          <a:p>
            <a:pPr marL="0" lvl="0" indent="0">
              <a:buNone/>
            </a:pPr>
            <a:r>
              <a:rPr lang="ru-RU" b="1" dirty="0"/>
              <a:t>7. Гармонизировать иерархию</a:t>
            </a:r>
          </a:p>
          <a:p>
            <a:pPr marL="0" lvl="0" indent="0">
              <a:buNone/>
            </a:pPr>
            <a:r>
              <a:rPr lang="ru-RU" dirty="0"/>
              <a:t>- Кто в нашей группе лучше всех считает, рисует, шутит, организует? Гибкое перетекание ролей: в этой ситуации лидером становится тот, в той — другой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448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700808"/>
            <a:ext cx="7498080" cy="4800600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Какая система работы выстроена с учащимися с низким социальным статусом, низким </a:t>
            </a:r>
            <a:r>
              <a:rPr lang="ru-RU" dirty="0" smtClean="0"/>
              <a:t>уровнем </a:t>
            </a:r>
            <a:r>
              <a:rPr lang="ru-RU" dirty="0"/>
              <a:t>адаптации к школьной среде, имеющим сложности в коммуникативной сфере?</a:t>
            </a:r>
          </a:p>
          <a:p>
            <a:r>
              <a:rPr lang="ru-RU" dirty="0"/>
              <a:t>Выстроена ли в школе система педагогической поддержки для учащихся с низким </a:t>
            </a:r>
            <a:r>
              <a:rPr lang="ru-RU" dirty="0" smtClean="0"/>
              <a:t>социальным </a:t>
            </a:r>
            <a:r>
              <a:rPr lang="ru-RU" dirty="0"/>
              <a:t>статусом, низким уровнем адаптации к школьной среде, имеющих сложности в </a:t>
            </a:r>
            <a:r>
              <a:rPr lang="ru-RU" dirty="0" smtClean="0"/>
              <a:t>коммуникативной </a:t>
            </a:r>
            <a:r>
              <a:rPr lang="ru-RU" dirty="0"/>
              <a:t>сфере? Если да, то какая?</a:t>
            </a:r>
          </a:p>
          <a:p>
            <a:r>
              <a:rPr lang="ru-RU" dirty="0"/>
              <a:t>Включены ли учащиеся в значимую, интересную деятельность во </a:t>
            </a:r>
            <a:r>
              <a:rPr lang="ru-RU" dirty="0" err="1"/>
              <a:t>внеучебное</a:t>
            </a:r>
            <a:r>
              <a:rPr lang="ru-RU" dirty="0"/>
              <a:t> время?</a:t>
            </a:r>
          </a:p>
          <a:p>
            <a:r>
              <a:rPr lang="ru-RU" dirty="0"/>
              <a:t>Включены ли сами ученики в процесс профилактики через самоуправление, </a:t>
            </a:r>
            <a:r>
              <a:rPr lang="ru-RU" dirty="0" err="1" smtClean="0"/>
              <a:t>волонтерство</a:t>
            </a:r>
            <a:r>
              <a:rPr lang="ru-RU" dirty="0" smtClean="0"/>
              <a:t>, посредничество </a:t>
            </a:r>
            <a:r>
              <a:rPr lang="ru-RU" dirty="0"/>
              <a:t>в разрешении конфликтных ситуаций?</a:t>
            </a:r>
          </a:p>
          <a:p>
            <a:r>
              <a:rPr lang="ru-RU" dirty="0"/>
              <a:t>Обсуждаются ли сложные случаи в работе с учениками на консилиуме? Вырабатывается </a:t>
            </a:r>
            <a:r>
              <a:rPr lang="ru-RU" dirty="0" smtClean="0"/>
              <a:t>ли общая </a:t>
            </a:r>
            <a:r>
              <a:rPr lang="ru-RU" dirty="0"/>
              <a:t>тактика работы педагогов с учениками, имеющими проблемы в поведении, адаптации</a:t>
            </a:r>
            <a:r>
              <a:rPr lang="ru-RU" dirty="0" smtClean="0"/>
              <a:t>, коммуникации</a:t>
            </a:r>
            <a:r>
              <a:rPr lang="ru-RU" dirty="0"/>
              <a:t>?</a:t>
            </a:r>
          </a:p>
          <a:p>
            <a:r>
              <a:rPr lang="ru-RU" dirty="0"/>
              <a:t>Действует ли школьная служба примирения? Если да, то, какие функции она выполняет</a:t>
            </a:r>
            <a:r>
              <a:rPr lang="ru-RU" dirty="0" smtClean="0"/>
              <a:t>?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818072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Вопросы для анализа актуальной профилактической ситуации в образовательной организации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82472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7498080" cy="1143000"/>
          </a:xfrm>
        </p:spPr>
        <p:txBody>
          <a:bodyPr>
            <a:normAutofit/>
          </a:bodyPr>
          <a:lstStyle/>
          <a:p>
            <a:r>
              <a:rPr lang="ru-RU" b="1" dirty="0"/>
              <a:t>Что является </a:t>
            </a:r>
            <a:r>
              <a:rPr lang="ru-RU" b="1" dirty="0" err="1" smtClean="0"/>
              <a:t>буллингом</a:t>
            </a:r>
            <a:r>
              <a:rPr lang="ru-RU" b="1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196752"/>
            <a:ext cx="7560840" cy="5097635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бойкот </a:t>
            </a:r>
            <a:r>
              <a:rPr lang="ru-RU" dirty="0"/>
              <a:t>(отказ группы лиц разговаривать, отвечать на вопросы, замечать, иным </a:t>
            </a:r>
            <a:r>
              <a:rPr lang="ru-RU" dirty="0" smtClean="0"/>
              <a:t>образом взаимодействовать </a:t>
            </a:r>
            <a:r>
              <a:rPr lang="ru-RU" dirty="0"/>
              <a:t>с жертвой травли</a:t>
            </a:r>
            <a:r>
              <a:rPr lang="ru-RU" dirty="0" smtClean="0"/>
              <a:t>)</a:t>
            </a:r>
          </a:p>
          <a:p>
            <a:r>
              <a:rPr lang="ru-RU" dirty="0" smtClean="0"/>
              <a:t>исключение </a:t>
            </a:r>
            <a:r>
              <a:rPr lang="ru-RU" dirty="0"/>
              <a:t>из </a:t>
            </a:r>
            <a:r>
              <a:rPr lang="ru-RU" dirty="0" smtClean="0"/>
              <a:t>группы</a:t>
            </a:r>
          </a:p>
          <a:p>
            <a:r>
              <a:rPr lang="ru-RU" dirty="0" smtClean="0"/>
              <a:t>обращение </a:t>
            </a:r>
            <a:r>
              <a:rPr lang="ru-RU" dirty="0"/>
              <a:t>группы к жертве травли (буллинга) с использованием оскорбительных </a:t>
            </a:r>
            <a:r>
              <a:rPr lang="ru-RU" dirty="0" smtClean="0"/>
              <a:t>прозвищ</a:t>
            </a:r>
          </a:p>
          <a:p>
            <a:r>
              <a:rPr lang="ru-RU" dirty="0" smtClean="0"/>
              <a:t>умышленное </a:t>
            </a:r>
            <a:r>
              <a:rPr lang="ru-RU" dirty="0"/>
              <a:t>повреждение, похищение имущества </a:t>
            </a:r>
            <a:r>
              <a:rPr lang="ru-RU" dirty="0" smtClean="0"/>
              <a:t>группой </a:t>
            </a:r>
            <a:r>
              <a:rPr lang="ru-RU" dirty="0"/>
              <a:t>лиц или </a:t>
            </a:r>
            <a:r>
              <a:rPr lang="ru-RU" dirty="0" smtClean="0"/>
              <a:t>одним </a:t>
            </a:r>
            <a:r>
              <a:rPr lang="ru-RU" dirty="0"/>
              <a:t>лицом в результате сговора с группой лиц, независимо от материальной </a:t>
            </a:r>
            <a:r>
              <a:rPr lang="ru-RU" dirty="0" smtClean="0"/>
              <a:t>ценности этого имущества</a:t>
            </a:r>
          </a:p>
          <a:p>
            <a:r>
              <a:rPr lang="ru-RU" dirty="0" smtClean="0"/>
              <a:t>публичное </a:t>
            </a:r>
            <a:r>
              <a:rPr lang="ru-RU" dirty="0"/>
              <a:t>обсуждение физических или интеллектуальных особенностей и </a:t>
            </a:r>
            <a:r>
              <a:rPr lang="ru-RU" dirty="0" smtClean="0"/>
              <a:t>недостатков жертвы травли</a:t>
            </a:r>
          </a:p>
          <a:p>
            <a:r>
              <a:rPr lang="ru-RU" dirty="0" smtClean="0"/>
              <a:t>распространение </a:t>
            </a:r>
            <a:r>
              <a:rPr lang="ru-RU" dirty="0"/>
              <a:t>о жертве травли неблагоприятной (порочащей) информации (</a:t>
            </a:r>
            <a:r>
              <a:rPr lang="ru-RU" dirty="0" smtClean="0"/>
              <a:t>сведений)</a:t>
            </a:r>
          </a:p>
          <a:p>
            <a:r>
              <a:rPr lang="ru-RU" dirty="0" err="1" smtClean="0"/>
              <a:t>кибербуллинг</a:t>
            </a:r>
            <a:r>
              <a:rPr lang="ru-RU" dirty="0" smtClean="0"/>
              <a:t> </a:t>
            </a:r>
            <a:r>
              <a:rPr lang="ru-RU" dirty="0"/>
              <a:t>(травля с использованием глобальной сети Интернет</a:t>
            </a:r>
            <a:r>
              <a:rPr lang="ru-RU" dirty="0" smtClean="0"/>
              <a:t>)</a:t>
            </a:r>
          </a:p>
          <a:p>
            <a:r>
              <a:rPr lang="ru-RU" dirty="0" smtClean="0"/>
              <a:t>любые </a:t>
            </a:r>
            <a:r>
              <a:rPr lang="ru-RU" dirty="0"/>
              <a:t>иные формы систематического насилия группы лиц по отношению к жертве </a:t>
            </a:r>
            <a:r>
              <a:rPr lang="ru-RU" dirty="0" smtClean="0"/>
              <a:t>травли</a:t>
            </a:r>
          </a:p>
          <a:p>
            <a:pPr marL="82296" indent="0">
              <a:buNone/>
            </a:pPr>
            <a:r>
              <a:rPr lang="ru-RU" b="1" dirty="0" err="1"/>
              <a:t>Антибуллинговая</a:t>
            </a:r>
            <a:r>
              <a:rPr lang="ru-RU" b="1" dirty="0"/>
              <a:t> хартия </a:t>
            </a:r>
            <a:r>
              <a:rPr lang="ru-RU" dirty="0"/>
              <a:t>( </a:t>
            </a:r>
            <a:r>
              <a:rPr lang="en-US" dirty="0">
                <a:hlinkClick r:id="rId2"/>
              </a:rPr>
              <a:t>https://xn--80aejlonqph.xn--p1ai/</a:t>
            </a:r>
            <a:r>
              <a:rPr lang="ru-RU" dirty="0"/>
              <a:t> 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593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Кибербуллинг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447800"/>
            <a:ext cx="6736792" cy="3709392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агрессивное, умышленное действие, совершаемое группой лиц или одним лицом с использованием электронных форм контакта, повторяющееся неоднократно и продолжительное во времени в отношении жертвы, которой трудно защитить себя. </a:t>
            </a:r>
          </a:p>
          <a:p>
            <a:endParaRPr lang="ru-RU" dirty="0"/>
          </a:p>
          <a:p>
            <a:pPr marL="82296" indent="0">
              <a:buNone/>
            </a:pPr>
            <a:r>
              <a:rPr lang="ru-RU" b="1" dirty="0" smtClean="0"/>
              <a:t>В сфере </a:t>
            </a:r>
            <a:r>
              <a:rPr lang="ru-RU" b="1" dirty="0" err="1" smtClean="0"/>
              <a:t>медиапотребления</a:t>
            </a:r>
            <a:r>
              <a:rPr lang="ru-RU" b="1" dirty="0" smtClean="0"/>
              <a:t> также существует культура, о формировании которой у детей обязаны позаботиться взрослые. </a:t>
            </a:r>
          </a:p>
          <a:p>
            <a:pPr marL="82296" indent="0">
              <a:buNone/>
            </a:pPr>
            <a:r>
              <a:rPr lang="ru-RU" b="1" dirty="0" smtClean="0"/>
              <a:t>Такая культура – лучшая профилактика буллинга</a:t>
            </a:r>
            <a:r>
              <a:rPr lang="ru-RU" b="1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7543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Признаки  буллинга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6155417"/>
              </p:ext>
            </p:extLst>
          </p:nvPr>
        </p:nvGraphicFramePr>
        <p:xfrm>
          <a:off x="1475656" y="1412776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1798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85812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effectLst/>
              </a:rPr>
              <a:t>Отличия обычного школьного конфликта от травли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7254945"/>
              </p:ext>
            </p:extLst>
          </p:nvPr>
        </p:nvGraphicFramePr>
        <p:xfrm>
          <a:off x="251520" y="1340768"/>
          <a:ext cx="8712968" cy="5016058"/>
        </p:xfrm>
        <a:graphic>
          <a:graphicData uri="http://schemas.openxmlformats.org/drawingml/2006/table">
            <a:tbl>
              <a:tblPr/>
              <a:tblGrid>
                <a:gridCol w="43564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564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03249">
                <a:tc>
                  <a:txBody>
                    <a:bodyPr/>
                    <a:lstStyle/>
                    <a:p>
                      <a:r>
                        <a:rPr lang="ru-RU" sz="1400" b="1" i="1" dirty="0">
                          <a:effectLst/>
                          <a:latin typeface="PFDinTextCondProBold"/>
                        </a:rPr>
                        <a:t>Нормальные конфликты между сверстниками</a:t>
                      </a:r>
                      <a:endParaRPr lang="ru-RU" sz="1400" b="1" dirty="0">
                        <a:effectLst/>
                      </a:endParaRP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1" dirty="0">
                          <a:effectLst/>
                          <a:latin typeface="PFDinTextCondProBold"/>
                        </a:rPr>
                        <a:t>Буллинг</a:t>
                      </a:r>
                      <a:endParaRPr lang="ru-RU" sz="1400" b="1" dirty="0">
                        <a:effectLst/>
                      </a:endParaRP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7377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«Власть» распределена равномерно между участниками, т.е. нет предводителя. Во время ссоры все говорят примерно поровну.</a:t>
                      </a: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«Власть» распределена неравномерно.</a:t>
                      </a: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3249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Дети, участники конфликта, часто играют вместе.</a:t>
                      </a: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Дети, участники конфликта, редко играют вместе.</a:t>
                      </a: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3114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Происходят время от времени.</a:t>
                      </a: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Действия повторяются и оказывают деморализующее влияние.</a:t>
                      </a: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83114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Происходят по недоразумению.</a:t>
                      </a: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Действия являются намеренными и осуществляются сознательно.</a:t>
                      </a: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87377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Обе конфликтующие стороны чувствуют себя эмоционально не очень хорошо.</a:t>
                      </a: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У жертвы отмечается бурная негативная эмоциональная реакция, </a:t>
                      </a:r>
                      <a:r>
                        <a:rPr lang="ru-RU" sz="1400" dirty="0" err="1">
                          <a:effectLst/>
                        </a:rPr>
                        <a:t>буллер</a:t>
                      </a:r>
                      <a:r>
                        <a:rPr lang="ru-RU" sz="1400" dirty="0">
                          <a:effectLst/>
                        </a:rPr>
                        <a:t> же получает удовольствие.</a:t>
                      </a: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28340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За поведением стоит желание что-то изменить (чтобы что-то было по-другому).</a:t>
                      </a: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За поведением стоит желание власти, контроля над другим человеком или материальный интерес.</a:t>
                      </a: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91640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Конфликтующие стороны испытывают угрызения совести, если </a:t>
                      </a:r>
                      <a:r>
                        <a:rPr lang="ru-RU" sz="1400" dirty="0" smtClean="0">
                          <a:effectLst/>
                        </a:rPr>
                        <a:t>они </a:t>
                      </a:r>
                      <a:r>
                        <a:rPr lang="ru-RU" sz="1400" dirty="0">
                          <a:effectLst/>
                        </a:rPr>
                        <a:t>сделали что-то не так (поступили несправедливо</a:t>
                      </a:r>
                      <a:r>
                        <a:rPr lang="ru-RU" sz="1400" dirty="0" smtClean="0">
                          <a:effectLst/>
                        </a:rPr>
                        <a:t>);</a:t>
                      </a:r>
                    </a:p>
                    <a:p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- они чувствуют свою ответственность.</a:t>
                      </a: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У </a:t>
                      </a:r>
                      <a:r>
                        <a:rPr lang="ru-RU" sz="1400" dirty="0" err="1">
                          <a:effectLst/>
                        </a:rPr>
                        <a:t>буллера</a:t>
                      </a:r>
                      <a:r>
                        <a:rPr lang="ru-RU" sz="1400" dirty="0">
                          <a:effectLst/>
                        </a:rPr>
                        <a:t> нет угрызений совести, – в конце концов виноватой оказывается жертва.</a:t>
                      </a: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831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Участники конфликта прилагают усилия, чтобы разрешить проблему.</a:t>
                      </a: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>
                          <a:effectLst/>
                        </a:rPr>
                        <a:t>Буллер</a:t>
                      </a:r>
                      <a:r>
                        <a:rPr lang="ru-RU" sz="1400" dirty="0">
                          <a:effectLst/>
                        </a:rPr>
                        <a:t> не прилагает никаких усилий для разрешения проблемы.</a:t>
                      </a:r>
                    </a:p>
                  </a:txBody>
                  <a:tcPr marL="38955" marR="38955" marT="38955" marB="38955" anchor="ctr">
                    <a:lnL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727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508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Каковы причины травли?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379455"/>
            <a:ext cx="6408712" cy="4209785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социальные (пропаганда и поощрение доминирующего поведения в обществе: на телевидении, в интернете, компьютерных играх</a:t>
            </a:r>
            <a:r>
              <a:rPr lang="ru-RU" dirty="0" smtClean="0"/>
              <a:t>)</a:t>
            </a:r>
            <a:endParaRPr lang="ru-RU" dirty="0"/>
          </a:p>
          <a:p>
            <a:r>
              <a:rPr lang="ru-RU" dirty="0"/>
              <a:t>семейные (недостаток родительской любви и внимания, физическая и вербальная агрессия со стороны родителей, чрезмерный контроль</a:t>
            </a:r>
            <a:r>
              <a:rPr lang="ru-RU" dirty="0" smtClean="0"/>
              <a:t>)</a:t>
            </a:r>
          </a:p>
          <a:p>
            <a:r>
              <a:rPr lang="ru-RU" dirty="0"/>
              <a:t>психологические (личность агрессора, </a:t>
            </a:r>
            <a:r>
              <a:rPr lang="ru-RU" dirty="0" smtClean="0"/>
              <a:t>возрастные </a:t>
            </a:r>
            <a:r>
              <a:rPr lang="ru-RU" dirty="0"/>
              <a:t>особенности)</a:t>
            </a:r>
          </a:p>
          <a:p>
            <a:r>
              <a:rPr lang="ru-RU" dirty="0" smtClean="0"/>
              <a:t>педагогические (позиция учителя; атмосфера в классе, школе; особенности формирования классного коллектива)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0326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Можно ли искоренить буллинг?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196752"/>
            <a:ext cx="7498080" cy="480060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Исследования показывают, что </a:t>
            </a:r>
            <a:r>
              <a:rPr lang="ru-RU" dirty="0" smtClean="0"/>
              <a:t>при </a:t>
            </a:r>
            <a:r>
              <a:rPr lang="ru-RU" dirty="0"/>
              <a:t>наличии регулярных и систематических усилий </a:t>
            </a:r>
            <a:r>
              <a:rPr lang="ru-RU" dirty="0" smtClean="0"/>
              <a:t>образовательных организаций по </a:t>
            </a:r>
            <a:r>
              <a:rPr lang="ru-RU" dirty="0"/>
              <a:t>борьбе с буллингом, </a:t>
            </a:r>
            <a:r>
              <a:rPr lang="ru-RU" dirty="0" smtClean="0"/>
              <a:t>все же остается </a:t>
            </a:r>
            <a:r>
              <a:rPr lang="ru-RU" dirty="0"/>
              <a:t>небольшой процент (1 – 2%) распространенности этого явления.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Попытки </a:t>
            </a:r>
            <a:r>
              <a:rPr lang="ru-RU" dirty="0"/>
              <a:t>буллинга всегда будут происходить в школе по той причине, что инициаторами травли являются дети-властолюбцы – дети с </a:t>
            </a:r>
            <a:r>
              <a:rPr lang="ru-RU" dirty="0" smtClean="0"/>
              <a:t>особенностями </a:t>
            </a:r>
            <a:r>
              <a:rPr lang="ru-RU" dirty="0"/>
              <a:t>эмоциональной </a:t>
            </a:r>
            <a:r>
              <a:rPr lang="ru-RU" dirty="0" smtClean="0"/>
              <a:t>сферы. </a:t>
            </a:r>
          </a:p>
          <a:p>
            <a:endParaRPr lang="ru-RU" dirty="0"/>
          </a:p>
          <a:p>
            <a:pPr marL="82296" indent="0">
              <a:buNone/>
            </a:pPr>
            <a:r>
              <a:rPr lang="ru-RU" dirty="0" smtClean="0"/>
              <a:t>Задача </a:t>
            </a:r>
            <a:r>
              <a:rPr lang="ru-RU" dirty="0"/>
              <a:t>школы </a:t>
            </a:r>
            <a:r>
              <a:rPr lang="ru-RU" dirty="0" smtClean="0"/>
              <a:t>– </a:t>
            </a:r>
            <a:r>
              <a:rPr lang="ru-RU" dirty="0"/>
              <a:t>продолжать систематическую работу, чтобы все учащиеся, и прежде всего властолюбцы, постоянно чувствовали твёрдую позицию </a:t>
            </a:r>
            <a:r>
              <a:rPr lang="ru-RU" dirty="0" smtClean="0"/>
              <a:t>взрослых в отношении проявлений травли.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683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Что может предотвратить буллинг?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повышение </a:t>
            </a:r>
            <a:r>
              <a:rPr lang="ru-RU" dirty="0"/>
              <a:t>осведомленности всех участников образовательных отношений о природе буллинга, его негативных последствиях, обучение способности быстро выявлять и эффективно противодействовать ему. </a:t>
            </a:r>
            <a:endParaRPr lang="ru-RU" dirty="0" smtClean="0"/>
          </a:p>
          <a:p>
            <a:endParaRPr lang="ru-RU" dirty="0" smtClean="0"/>
          </a:p>
          <a:p>
            <a:pPr marL="82296" indent="0">
              <a:buNone/>
            </a:pPr>
            <a:r>
              <a:rPr lang="ru-RU" dirty="0" smtClean="0"/>
              <a:t> </a:t>
            </a:r>
            <a:r>
              <a:rPr lang="ru-RU" dirty="0"/>
              <a:t>Обучение учителей по вопросам выявления случаев насилия и буллинга и адекватного реагирования на них</a:t>
            </a:r>
            <a:r>
              <a:rPr lang="ru-RU" dirty="0" smtClean="0"/>
              <a:t>.</a:t>
            </a:r>
          </a:p>
          <a:p>
            <a:pPr marL="82296" indent="0">
              <a:buNone/>
            </a:pPr>
            <a:r>
              <a:rPr lang="ru-RU" dirty="0" smtClean="0"/>
              <a:t> </a:t>
            </a:r>
            <a:r>
              <a:rPr lang="ru-RU" dirty="0"/>
              <a:t> Обучение учащихся знаниям и навыкам, необходимым для распознавания проявлений буллинга и насилия и своевременного и адекватного реагирования на них. </a:t>
            </a:r>
            <a:endParaRPr lang="ru-RU" dirty="0" smtClean="0"/>
          </a:p>
          <a:p>
            <a:pPr marL="82296" indent="0">
              <a:buNone/>
            </a:pPr>
            <a:r>
              <a:rPr lang="ru-RU" dirty="0" smtClean="0"/>
              <a:t> </a:t>
            </a:r>
            <a:r>
              <a:rPr lang="ru-RU" dirty="0"/>
              <a:t>Информирование, обучение и консультирование родителей</a:t>
            </a:r>
            <a:r>
              <a:rPr lang="ru-RU" dirty="0" smtClean="0"/>
              <a:t>.</a:t>
            </a:r>
          </a:p>
          <a:p>
            <a:pPr marL="82296" indent="0">
              <a:buNone/>
            </a:pPr>
            <a:r>
              <a:rPr lang="ru-RU" dirty="0" smtClean="0"/>
              <a:t> </a:t>
            </a:r>
            <a:r>
              <a:rPr lang="ru-RU" dirty="0"/>
              <a:t> Создание и распространение информационных материалов, проведение мероприятий в целях профилактики буллинга и насилия.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71954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631</TotalTime>
  <Words>1576</Words>
  <Application>Microsoft Office PowerPoint</Application>
  <PresentationFormat>Экран (4:3)</PresentationFormat>
  <Paragraphs>156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Солнцестояние</vt:lpstr>
      <vt:lpstr>Меры, которые может предпринять родитель, классный руководитель  по предотвращению буллинга.</vt:lpstr>
      <vt:lpstr>Что это такое?</vt:lpstr>
      <vt:lpstr>Что является буллингом?</vt:lpstr>
      <vt:lpstr>Кибербуллинг</vt:lpstr>
      <vt:lpstr>Признаки  буллинга</vt:lpstr>
      <vt:lpstr>Отличия обычного школьного конфликта от травли</vt:lpstr>
      <vt:lpstr>Каковы причины травли?</vt:lpstr>
      <vt:lpstr>Можно ли искоренить буллинг?</vt:lpstr>
      <vt:lpstr>Что может предотвратить буллинг?</vt:lpstr>
      <vt:lpstr>КОНКРЕТНЫЕ ШАГИ</vt:lpstr>
      <vt:lpstr>Как проводить опросы, посвященные социальному климату и травле?</vt:lpstr>
      <vt:lpstr>Как проводить опросы, посвященные социальному климату и травле?</vt:lpstr>
      <vt:lpstr>КОНКРЕТНЫЕ ШАГИ</vt:lpstr>
      <vt:lpstr>Возможные мероприятия, направленные на работу с учащихся</vt:lpstr>
      <vt:lpstr>Презентация PowerPoint</vt:lpstr>
      <vt:lpstr>Программы профилактики</vt:lpstr>
      <vt:lpstr>Возможные мероприятия для педагогов</vt:lpstr>
      <vt:lpstr>Презентация PowerPoint</vt:lpstr>
      <vt:lpstr>Возможные мероприятия для родителей </vt:lpstr>
      <vt:lpstr>Как быть в случаях обнаружения буллинга?</vt:lpstr>
      <vt:lpstr>Вопросы для анализа актуальной профилактической ситуации в образовательной организации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Меры, которые может предпринять родитель, классный руководитель  по предотвращению буллинга.</dc:title>
  <dc:creator>User</dc:creator>
  <cp:lastModifiedBy>User408-1</cp:lastModifiedBy>
  <cp:revision>52</cp:revision>
  <dcterms:created xsi:type="dcterms:W3CDTF">2022-04-13T11:18:06Z</dcterms:created>
  <dcterms:modified xsi:type="dcterms:W3CDTF">2022-04-15T05:59:20Z</dcterms:modified>
</cp:coreProperties>
</file>