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422" r:id="rId2"/>
    <p:sldId id="453" r:id="rId3"/>
    <p:sldId id="456" r:id="rId4"/>
    <p:sldId id="455" r:id="rId5"/>
    <p:sldId id="457" r:id="rId6"/>
    <p:sldId id="458" r:id="rId7"/>
    <p:sldId id="434" r:id="rId8"/>
    <p:sldId id="459" r:id="rId9"/>
    <p:sldId id="460" r:id="rId10"/>
    <p:sldId id="435" r:id="rId11"/>
    <p:sldId id="461" r:id="rId12"/>
    <p:sldId id="462" r:id="rId13"/>
    <p:sldId id="463" r:id="rId14"/>
    <p:sldId id="464" r:id="rId15"/>
  </p:sldIdLst>
  <p:sldSz cx="9144000" cy="6858000" type="screen4x3"/>
  <p:notesSz cx="6742113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6600CC"/>
    <a:srgbClr val="0033CC"/>
    <a:srgbClr val="3333CC"/>
    <a:srgbClr val="0066FF"/>
    <a:srgbClr val="3399FF"/>
    <a:srgbClr val="3B4A4B"/>
    <a:srgbClr val="B3C8C9"/>
    <a:srgbClr val="546B6C"/>
    <a:srgbClr val="F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49" autoAdjust="0"/>
  </p:normalViewPr>
  <p:slideViewPr>
    <p:cSldViewPr>
      <p:cViewPr>
        <p:scale>
          <a:sx n="78" d="100"/>
          <a:sy n="78" d="100"/>
        </p:scale>
        <p:origin x="-930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9BD3B-4802-45A5-8CC9-7E579D332A43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708EA-BB90-40EB-9EF7-EB0A51BE0A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691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9A66D81-57D7-45B2-9ECA-6A1F8DC93D37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1933D61-B66A-440A-9CB6-ED0EFBC4D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954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933D61-B66A-440A-9CB6-ED0EFBC4D20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933D61-B66A-440A-9CB6-ED0EFBC4D20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933D61-B66A-440A-9CB6-ED0EFBC4D20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933D61-B66A-440A-9CB6-ED0EFBC4D20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933D61-B66A-440A-9CB6-ED0EFBC4D20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933D61-B66A-440A-9CB6-ED0EFBC4D20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6AA9-43A8-491E-8310-5FDDCC4B7660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99A0264-DEE9-4507-ABBB-08F5E28C8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F9461-4053-49EB-985F-CEB080916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A644E-8914-436A-8523-16ABC92B4D45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6567B-29D4-40FC-BA51-EE89DD809D0F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476CF-EBA8-415C-9A91-89191B0CB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625" y="1524000"/>
            <a:ext cx="8534400" cy="4598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CC9EC-C452-478D-BA6F-4CDE296AC008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9A009-B347-432D-A390-6ED648989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524000"/>
            <a:ext cx="4191000" cy="4598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598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6E9D1-3794-442A-8D6E-55F4FB048A5F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2D0A0-2804-417C-B1E4-EC5090E4A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99821-C5D4-4398-BE10-42ACDCF20A21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FD44F-88F8-4CC5-9555-63831A6095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2D142-0B33-484B-A1B2-99EBBB08388F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A666C39-737A-41A6-ACE7-8CF3C6B77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F9847-1E43-4E3E-B747-3BD607148F8E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94D9E-F18D-43E1-8F2F-EB16D8C39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9AB1A-365D-4641-85D5-EB6F33DD7543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CD51F02-D4CF-4A62-9F44-6CD1B4C67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807A1-CF50-4918-8B56-D79716525336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E8586DA-9ADC-45FE-858F-B3B11EE59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C8B19C1-3361-4E17-926B-2BB8D10C0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6019D-371C-4D28-A8A5-BE275E81A125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5FDD0-01B8-4C9C-A90D-AB7BF4B75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4FA7B-C3E1-4887-BE69-3ECD0D087657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57EC2-9A53-4D80-AEE2-A654F3535C50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E11A4-E534-413D-81C3-1CDAABB2D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7C81165-4F6A-42D8-9811-86000815EB3F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74ED01-972A-4FF2-865B-DB662A62D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86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87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62" r:id="rId11"/>
    <p:sldLayoutId id="2147483963" r:id="rId12"/>
    <p:sldLayoutId id="214748396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s://www.psychol-ok.ru/lib/psychodiagnostics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ch.narod.ru/" TargetMode="External"/><Relationship Id="rId5" Type="http://schemas.openxmlformats.org/officeDocument/2006/relationships/hyperlink" Target="http://azps.ru/" TargetMode="External"/><Relationship Id="rId4" Type="http://schemas.openxmlformats.org/officeDocument/2006/relationships/hyperlink" Target="http://www.psylab.info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graemsa.ru/igry-dlja-detej/poznavatelnye-igry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s://learningapps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ite.smarttech.com/" TargetMode="External"/><Relationship Id="rId5" Type="http://schemas.openxmlformats.org/officeDocument/2006/relationships/hyperlink" Target="https://yandex.ru/alice/legko-skazat" TargetMode="External"/><Relationship Id="rId4" Type="http://schemas.openxmlformats.org/officeDocument/2006/relationships/hyperlink" Target="https://uchi.ru/teachers/urok" TargetMode="External"/><Relationship Id="rId9" Type="http://schemas.openxmlformats.org/officeDocument/2006/relationships/hyperlink" Target="https://www.razumeykin.ru/zadaniya/uprazhneniya/obuchenie-russkij-yazyk/1-uroven/165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sekretniemateriali35" TargetMode="External"/><Relationship Id="rId2" Type="http://schemas.openxmlformats.org/officeDocument/2006/relationships/hyperlink" Target="http://vk.com/mo_pmc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1.jpeg"/><Relationship Id="rId4" Type="http://schemas.openxmlformats.org/officeDocument/2006/relationships/hyperlink" Target="http://vk.com/pmccforkid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838200" cy="1143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5" name="Заголовок 4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1142976" y="357166"/>
            <a:ext cx="7772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Бюджетное  учреждение Вологодской области </a:t>
            </a:r>
            <a:b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«Областной центр психолого-педагогической, медицинской и социальной помощи»</a:t>
            </a:r>
            <a:b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(БУ ВО «Областной центр ППМСП»)</a:t>
            </a:r>
            <a:endParaRPr lang="ru-RU" sz="1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subTitle" idx="1"/>
          </p:nvPr>
        </p:nvSpPr>
        <p:spPr bwMode="auto">
          <a:xfrm>
            <a:off x="642910" y="3286124"/>
            <a:ext cx="821537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ts val="0"/>
              </a:spcBef>
            </a:pPr>
            <a:r>
              <a:rPr lang="ru-RU" sz="2800" b="1" cap="none" dirty="0" smtClean="0">
                <a:solidFill>
                  <a:srgbClr val="860000"/>
                </a:solidFill>
                <a:latin typeface="Georgia" pitchFamily="18" charset="0"/>
              </a:rPr>
              <a:t>Возможности дистанционных технологий в работе специалистов психолого-педагогического профиля</a:t>
            </a:r>
          </a:p>
          <a:p>
            <a:pPr algn="ctr"/>
            <a:endParaRPr lang="ru-RU" sz="2400" b="1" dirty="0">
              <a:solidFill>
                <a:srgbClr val="A6422A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5918" y="5000636"/>
            <a:ext cx="57951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2D3A3B"/>
                </a:solidFill>
                <a:latin typeface="+mn-lt"/>
              </a:rPr>
              <a:t>Соболева Мария Евгеньевна, </a:t>
            </a:r>
          </a:p>
          <a:p>
            <a:pPr algn="ctr"/>
            <a:r>
              <a:rPr lang="ru-RU" b="1" dirty="0" smtClean="0">
                <a:solidFill>
                  <a:srgbClr val="2D3A3B"/>
                </a:solidFill>
                <a:latin typeface="+mn-lt"/>
              </a:rPr>
              <a:t>заместитель директора </a:t>
            </a:r>
          </a:p>
          <a:p>
            <a:pPr algn="ctr"/>
            <a:r>
              <a:rPr lang="ru-RU" b="1" dirty="0" smtClean="0">
                <a:solidFill>
                  <a:srgbClr val="2D3A3B"/>
                </a:solidFill>
                <a:latin typeface="+mn-lt"/>
              </a:rPr>
              <a:t>по </a:t>
            </a:r>
            <a:r>
              <a:rPr lang="ru-RU" b="1" dirty="0" err="1" smtClean="0">
                <a:solidFill>
                  <a:srgbClr val="2D3A3B"/>
                </a:solidFill>
                <a:latin typeface="+mn-lt"/>
              </a:rPr>
              <a:t>реабилитационно-коррекционной</a:t>
            </a:r>
            <a:r>
              <a:rPr lang="ru-RU" b="1" dirty="0" smtClean="0">
                <a:solidFill>
                  <a:srgbClr val="2D3A3B"/>
                </a:solidFill>
                <a:latin typeface="+mn-lt"/>
              </a:rPr>
              <a:t> работе</a:t>
            </a:r>
            <a:endParaRPr lang="ru-RU" b="1" dirty="0">
              <a:solidFill>
                <a:srgbClr val="2D3A3B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75882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B4A4B"/>
                </a:solidFill>
              </a:rPr>
              <a:t>Платформа для проведения занятий</a:t>
            </a:r>
            <a:endParaRPr lang="ru-RU" sz="2000" b="1" dirty="0">
              <a:solidFill>
                <a:srgbClr val="3B4A4B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838200" cy="1143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929190" y="1357298"/>
            <a:ext cx="3143272" cy="500066"/>
          </a:xfrm>
          <a:prstGeom prst="rect">
            <a:avLst/>
          </a:prstGeom>
          <a:solidFill>
            <a:srgbClr val="66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ПРЕИМУЩЕСТВА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29058" y="1857364"/>
            <a:ext cx="47149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доступность </a:t>
            </a:r>
            <a:r>
              <a:rPr lang="ru-RU" sz="1600" dirty="0" err="1" smtClean="0">
                <a:latin typeface="+mj-lt"/>
              </a:rPr>
              <a:t>мессенджера</a:t>
            </a:r>
            <a:r>
              <a:rPr lang="ru-RU" sz="1600" dirty="0" smtClean="0">
                <a:latin typeface="+mj-lt"/>
              </a:rPr>
              <a:t>;</a:t>
            </a:r>
          </a:p>
          <a:p>
            <a:pPr marL="266700" indent="-266700"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бесплатные аудио- и </a:t>
            </a:r>
            <a:r>
              <a:rPr lang="ru-RU" sz="1600" dirty="0" err="1" smtClean="0">
                <a:latin typeface="+mj-lt"/>
              </a:rPr>
              <a:t>видеозвонки</a:t>
            </a:r>
            <a:r>
              <a:rPr lang="ru-RU" sz="1600" dirty="0" smtClean="0">
                <a:latin typeface="+mj-lt"/>
              </a:rPr>
              <a:t>;</a:t>
            </a:r>
          </a:p>
          <a:p>
            <a:pPr marL="266700" indent="-266700"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возможно проведение групповых занятий с количеством подключенных пользователей – до 15 человек;</a:t>
            </a:r>
          </a:p>
          <a:p>
            <a:pPr marL="266700" indent="-266700"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простой и понятный функционал;</a:t>
            </a:r>
          </a:p>
          <a:p>
            <a:pPr marL="266700" indent="-266700"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обеспечение оперативной связи;</a:t>
            </a:r>
          </a:p>
          <a:p>
            <a:pPr marL="266700" indent="-266700"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доступна версия для компьютера, которая синхронизируется с мобильным устройством;</a:t>
            </a:r>
          </a:p>
          <a:p>
            <a:pPr marL="266700" indent="-266700"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с компьютерной версии доступна аудио и видеосвязь, демонстрация рабочего стола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5143512"/>
            <a:ext cx="3143272" cy="500066"/>
          </a:xfrm>
          <a:prstGeom prst="rect">
            <a:avLst/>
          </a:prstGeom>
          <a:solidFill>
            <a:srgbClr val="66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НЕДОСТАТКИ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8596" y="5857892"/>
            <a:ext cx="8286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rgbClr val="3399FF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привязка к номеру мобильного телефона</a:t>
            </a:r>
          </a:p>
        </p:txBody>
      </p:sp>
      <p:sp>
        <p:nvSpPr>
          <p:cNvPr id="4098" name="AutoShape 2" descr="https://a.d-cd.net/659874e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a.d-cd.net/659874e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 t="21562" b="25000"/>
          <a:stretch>
            <a:fillRect/>
          </a:stretch>
        </p:blipFill>
        <p:spPr bwMode="auto">
          <a:xfrm>
            <a:off x="285720" y="1714488"/>
            <a:ext cx="3381372" cy="180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5" name="AutoShape 9" descr="https://uploads-ssl.webflow.com/5dde95aaea470303ca00c1f1/5dee63452cdb0719cf7fb8d9_5de1e7f791711834589af28f6f6051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5000636"/>
            <a:ext cx="1309630" cy="130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75882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B4A4B"/>
                </a:solidFill>
              </a:rPr>
              <a:t>Социальная сеть</a:t>
            </a:r>
            <a:endParaRPr lang="ru-RU" sz="2000" b="1" dirty="0">
              <a:solidFill>
                <a:srgbClr val="3B4A4B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838200" cy="1143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929190" y="1357298"/>
            <a:ext cx="3143272" cy="500066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ПРЕИМУЩЕСТВА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43306" y="1857364"/>
            <a:ext cx="47149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rgbClr val="0066CC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популярность среди родителей и детей;</a:t>
            </a:r>
          </a:p>
          <a:p>
            <a:pPr marL="266700" indent="-266700">
              <a:buClr>
                <a:srgbClr val="0066CC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возможность проведения </a:t>
            </a:r>
            <a:r>
              <a:rPr lang="ru-RU" sz="1600" dirty="0" err="1" smtClean="0">
                <a:latin typeface="+mj-lt"/>
              </a:rPr>
              <a:t>онлайн</a:t>
            </a:r>
            <a:r>
              <a:rPr lang="ru-RU" sz="1600" dirty="0" smtClean="0">
                <a:latin typeface="+mj-lt"/>
              </a:rPr>
              <a:t> трансляции, обмена аудио-, видео-, </a:t>
            </a:r>
            <a:r>
              <a:rPr lang="ru-RU" sz="1600" dirty="0" err="1" smtClean="0">
                <a:latin typeface="+mj-lt"/>
              </a:rPr>
              <a:t>медиафайлами</a:t>
            </a:r>
            <a:r>
              <a:rPr lang="ru-RU" sz="1600" dirty="0" smtClean="0">
                <a:latin typeface="+mj-lt"/>
              </a:rPr>
              <a:t>, документами;</a:t>
            </a:r>
          </a:p>
          <a:p>
            <a:pPr marL="266700" indent="-266700">
              <a:buClr>
                <a:srgbClr val="0066CC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возможность создания групповых бесед, тематических сообществ;</a:t>
            </a:r>
          </a:p>
          <a:p>
            <a:pPr marL="266700" indent="-266700">
              <a:buClr>
                <a:srgbClr val="0066CC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большой объем готовой информации, доступной для переадресации детям и родителям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57752" y="4714884"/>
            <a:ext cx="3143272" cy="500066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НЕДОСТАТКИ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86182" y="5429264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rgbClr val="0066CC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возможно «</a:t>
            </a:r>
            <a:r>
              <a:rPr lang="ru-RU" sz="1600" dirty="0" err="1" smtClean="0">
                <a:latin typeface="+mj-lt"/>
              </a:rPr>
              <a:t>взламывание</a:t>
            </a:r>
            <a:r>
              <a:rPr lang="ru-RU" sz="1600" dirty="0" smtClean="0">
                <a:latin typeface="+mj-lt"/>
              </a:rPr>
              <a:t>» страниц;</a:t>
            </a:r>
          </a:p>
          <a:p>
            <a:pPr marL="266700" indent="-266700">
              <a:buClr>
                <a:srgbClr val="0066CC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трудная система разблокировки страницы</a:t>
            </a:r>
          </a:p>
        </p:txBody>
      </p:sp>
      <p:sp>
        <p:nvSpPr>
          <p:cNvPr id="35844" name="AutoShape 4" descr="https://fcxmsk.ru/sites/default/files/vk_logo_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1857364"/>
            <a:ext cx="20717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7" name="Picture 7" descr="https://pbs.twimg.com/media/BwHxXeJCAAAL6rl.png:lar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429132"/>
            <a:ext cx="3449778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75882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B4A4B"/>
                </a:solidFill>
              </a:rPr>
              <a:t>Проведение </a:t>
            </a:r>
            <a:r>
              <a:rPr lang="ru-RU" sz="2000" b="1" dirty="0" err="1" smtClean="0">
                <a:solidFill>
                  <a:srgbClr val="3B4A4B"/>
                </a:solidFill>
              </a:rPr>
              <a:t>онлайн</a:t>
            </a:r>
            <a:r>
              <a:rPr lang="ru-RU" sz="2000" b="1" dirty="0" smtClean="0">
                <a:solidFill>
                  <a:srgbClr val="3B4A4B"/>
                </a:solidFill>
              </a:rPr>
              <a:t> диагностики</a:t>
            </a:r>
            <a:endParaRPr lang="ru-RU" sz="2000" b="1" dirty="0">
              <a:solidFill>
                <a:srgbClr val="3B4A4B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838200" cy="1143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14282" y="1589470"/>
            <a:ext cx="4714908" cy="455417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775" indent="-358775"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</a:rPr>
              <a:t>создание </a:t>
            </a:r>
            <a:r>
              <a:rPr lang="ru-RU" sz="1600" dirty="0" err="1" smtClean="0">
                <a:solidFill>
                  <a:schemeClr val="tx1"/>
                </a:solidFill>
              </a:rPr>
              <a:t>онлайн</a:t>
            </a:r>
            <a:r>
              <a:rPr lang="ru-RU" sz="1600" dirty="0" smtClean="0">
                <a:solidFill>
                  <a:schemeClr val="tx1"/>
                </a:solidFill>
              </a:rPr>
              <a:t> опросов и тестов с помощью </a:t>
            </a:r>
            <a:r>
              <a:rPr lang="ru-RU" sz="1600" dirty="0" err="1" smtClean="0">
                <a:solidFill>
                  <a:schemeClr val="tx1"/>
                </a:solidFill>
              </a:rPr>
              <a:t>Интернет-конструкторов</a:t>
            </a:r>
            <a:r>
              <a:rPr lang="ru-RU" sz="1600" dirty="0" smtClean="0">
                <a:solidFill>
                  <a:schemeClr val="tx1"/>
                </a:solidFill>
              </a:rPr>
              <a:t> (например, тестирование через Google-формы);</a:t>
            </a:r>
          </a:p>
          <a:p>
            <a:pPr marL="358775" indent="-358775"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</a:rPr>
              <a:t>наблюдение за взаимодействием родителя и ребенка посредством видеосвязи с использованием вышеперечисленных ресурсов;</a:t>
            </a:r>
          </a:p>
          <a:p>
            <a:pPr marL="358775" indent="-358775"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</a:rPr>
              <a:t>беседы с родителем и ребенком;</a:t>
            </a:r>
          </a:p>
          <a:p>
            <a:pPr marL="358775" indent="-358775"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</a:rPr>
              <a:t>заполнение детьми и родителями тестов и диагностических заданий, направленных в электронном виде;</a:t>
            </a:r>
          </a:p>
          <a:p>
            <a:pPr marL="358775" indent="-358775"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</a:rPr>
              <a:t>проведение диктантов с последующим направлением выполненной работы фотографией или </a:t>
            </a:r>
            <a:r>
              <a:rPr lang="ru-RU" sz="1600" dirty="0" err="1" smtClean="0">
                <a:solidFill>
                  <a:schemeClr val="tx1"/>
                </a:solidFill>
              </a:rPr>
              <a:t>скан-документом</a:t>
            </a:r>
            <a:r>
              <a:rPr lang="ru-RU" sz="1600" dirty="0" smtClean="0">
                <a:solidFill>
                  <a:schemeClr val="tx1"/>
                </a:solidFill>
              </a:rPr>
              <a:t>;</a:t>
            </a:r>
          </a:p>
          <a:p>
            <a:pPr marL="358775" indent="-358775"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</a:rPr>
              <a:t>использование </a:t>
            </a:r>
            <a:r>
              <a:rPr lang="ru-RU" sz="1600" dirty="0" err="1" smtClean="0">
                <a:solidFill>
                  <a:schemeClr val="tx1"/>
                </a:solidFill>
              </a:rPr>
              <a:t>онлайн-тестов</a:t>
            </a:r>
            <a:r>
              <a:rPr lang="ru-RU" sz="1600" dirty="0" smtClean="0">
                <a:solidFill>
                  <a:schemeClr val="tx1"/>
                </a:solidFill>
              </a:rPr>
              <a:t>;</a:t>
            </a:r>
          </a:p>
          <a:p>
            <a:pPr marL="358775" indent="-358775"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</a:rPr>
              <a:t>демонстрация презентации с заданиями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86380" y="2285992"/>
            <a:ext cx="3571900" cy="378621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775" indent="-358775"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</a:rPr>
              <a:t>«Энциклопедия психодиагностики» </a:t>
            </a:r>
            <a:r>
              <a:rPr lang="ru-RU" sz="1600" dirty="0" smtClean="0">
                <a:solidFill>
                  <a:schemeClr val="tx1"/>
                </a:solidFill>
                <a:hlinkClick r:id="rId4"/>
              </a:rPr>
              <a:t>http://www.psylab.info/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 marL="358775" indent="-358775"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</a:rPr>
              <a:t>«А.Я. психология: описания психологических тестов, тестирование </a:t>
            </a:r>
            <a:r>
              <a:rPr lang="ru-RU" sz="1600" dirty="0" err="1" smtClean="0">
                <a:solidFill>
                  <a:schemeClr val="tx1"/>
                </a:solidFill>
              </a:rPr>
              <a:t>он-лайн</a:t>
            </a:r>
            <a:r>
              <a:rPr lang="ru-RU" sz="1600" dirty="0" smtClean="0">
                <a:solidFill>
                  <a:schemeClr val="tx1"/>
                </a:solidFill>
              </a:rPr>
              <a:t>» </a:t>
            </a:r>
            <a:r>
              <a:rPr lang="ru-RU" sz="1600" dirty="0" smtClean="0">
                <a:solidFill>
                  <a:schemeClr val="tx1"/>
                </a:solidFill>
                <a:hlinkClick r:id="rId5"/>
              </a:rPr>
              <a:t>http://azps.ru/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 marL="358775" indent="-358775"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</a:rPr>
              <a:t>«Психологическая лаборатория» </a:t>
            </a:r>
            <a:r>
              <a:rPr lang="ru-RU" sz="1600" dirty="0" smtClean="0">
                <a:solidFill>
                  <a:schemeClr val="tx1"/>
                </a:solidFill>
                <a:hlinkClick r:id="rId6"/>
              </a:rPr>
              <a:t>http://vch.narod.ru/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 marL="358775" indent="-358775"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</a:rPr>
              <a:t>«Психодиагностические методики. Психологические тесты </a:t>
            </a:r>
            <a:r>
              <a:rPr lang="ru-RU" sz="1600" dirty="0" err="1" smtClean="0">
                <a:solidFill>
                  <a:schemeClr val="tx1"/>
                </a:solidFill>
              </a:rPr>
              <a:t>он-лайн</a:t>
            </a:r>
            <a:r>
              <a:rPr lang="ru-RU" sz="1600" dirty="0" smtClean="0">
                <a:solidFill>
                  <a:schemeClr val="tx1"/>
                </a:solidFill>
              </a:rPr>
              <a:t>» </a:t>
            </a:r>
            <a:r>
              <a:rPr lang="ru-RU" sz="1600" dirty="0" smtClean="0">
                <a:solidFill>
                  <a:schemeClr val="tx1"/>
                </a:solidFill>
                <a:hlinkClick r:id="rId7"/>
              </a:rPr>
              <a:t>https://www.psychol-ok.ru/lib/psychodiagnostics.html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286380" y="1643050"/>
            <a:ext cx="3571900" cy="57150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Ссылки на </a:t>
            </a:r>
            <a:r>
              <a:rPr lang="ru-RU" b="1" dirty="0" err="1" smtClean="0"/>
              <a:t>онлайн-тесты</a:t>
            </a:r>
            <a:r>
              <a:rPr lang="ru-RU" b="1" dirty="0" smtClean="0"/>
              <a:t>: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75882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B4A4B"/>
                </a:solidFill>
              </a:rPr>
              <a:t>Ресурсы для проведения занятий</a:t>
            </a:r>
            <a:endParaRPr lang="ru-RU" sz="2000" b="1" dirty="0">
              <a:solidFill>
                <a:srgbClr val="3B4A4B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838200" cy="1143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28596" y="1785926"/>
            <a:ext cx="3571900" cy="57150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Учи.ру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0628" y="1857364"/>
            <a:ext cx="2781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  <a:tabLst>
                <a:tab pos="540385" algn="l"/>
              </a:tabLst>
            </a:pPr>
            <a:r>
              <a:rPr lang="ru-RU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4"/>
              </a:rPr>
              <a:t>https://uchi.ru/teachers/urok</a:t>
            </a:r>
            <a:endParaRPr lang="ru-RU" sz="20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628" y="2428868"/>
            <a:ext cx="3571900" cy="57150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Навыки Алисы </a:t>
            </a:r>
          </a:p>
          <a:p>
            <a:pPr algn="ctr"/>
            <a:r>
              <a:rPr lang="ru-RU" b="1" dirty="0" smtClean="0"/>
              <a:t>(«Легко сказать» и др.)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2500306"/>
            <a:ext cx="35317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  <a:tabLst>
                <a:tab pos="540385" algn="l"/>
              </a:tabLst>
            </a:pPr>
            <a:r>
              <a:rPr lang="ru-RU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5"/>
              </a:rPr>
              <a:t>https://yandex.ru/alice/legko-skazat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sz="20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3321843"/>
            <a:ext cx="3571900" cy="57150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Smart Learning Suite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00628" y="3357562"/>
            <a:ext cx="27943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  <a:tabLst>
                <a:tab pos="540385" algn="l"/>
              </a:tabLst>
            </a:pPr>
            <a:r>
              <a:rPr lang="ru-RU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6"/>
              </a:rPr>
              <a:t>https://suite.smarttech.com/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sz="20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0628" y="4000504"/>
            <a:ext cx="3571900" cy="57150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LEARNINGAPPS.ORG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42976" y="4143380"/>
            <a:ext cx="24311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  <a:tabLst>
                <a:tab pos="540385" algn="l"/>
              </a:tabLst>
            </a:pPr>
            <a:r>
              <a:rPr lang="ru-RU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7"/>
              </a:rPr>
              <a:t>https://learningapps.org/</a:t>
            </a:r>
            <a:endParaRPr lang="ru-RU" sz="20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8596" y="4857760"/>
            <a:ext cx="3571900" cy="57150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«Играемся»</a:t>
            </a:r>
            <a:endParaRPr lang="en-US" b="1" dirty="0" smtClean="0"/>
          </a:p>
        </p:txBody>
      </p:sp>
      <p:sp>
        <p:nvSpPr>
          <p:cNvPr id="20" name="Прямоугольник 19"/>
          <p:cNvSpPr/>
          <p:nvPr/>
        </p:nvSpPr>
        <p:spPr>
          <a:xfrm>
            <a:off x="4929190" y="4714884"/>
            <a:ext cx="392909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540385" algn="l"/>
              </a:tabLst>
            </a:pPr>
            <a:r>
              <a:rPr lang="ru-RU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8"/>
              </a:rPr>
              <a:t>https://www.igraemsa.ru/igry-dlja-detej/poznavatelnye-igry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sz="20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0628" y="5572140"/>
            <a:ext cx="3571900" cy="57150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</a:t>
            </a:r>
            <a:r>
              <a:rPr lang="ru-RU" b="1" dirty="0" err="1" smtClean="0"/>
              <a:t>Разумейкин</a:t>
            </a:r>
            <a:r>
              <a:rPr lang="ru-RU" b="1" dirty="0" smtClean="0"/>
              <a:t>»</a:t>
            </a:r>
            <a:endParaRPr lang="en-US" b="1" dirty="0" smtClean="0"/>
          </a:p>
        </p:txBody>
      </p:sp>
      <p:sp>
        <p:nvSpPr>
          <p:cNvPr id="22" name="Прямоугольник 21"/>
          <p:cNvSpPr/>
          <p:nvPr/>
        </p:nvSpPr>
        <p:spPr>
          <a:xfrm>
            <a:off x="1000100" y="5643578"/>
            <a:ext cx="28370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  <a:tabLst>
                <a:tab pos="540385" algn="l"/>
              </a:tabLst>
            </a:pPr>
            <a:r>
              <a:rPr lang="ru-RU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9"/>
              </a:rPr>
              <a:t>https://www.razumeykin.ru</a:t>
            </a:r>
            <a:r>
              <a:rPr lang="ru-RU" sz="2000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9"/>
              </a:rPr>
              <a:t>/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sz="20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 rot="5400000">
            <a:off x="4071934" y="1928802"/>
            <a:ext cx="428628" cy="28575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5400000">
            <a:off x="4143372" y="5000636"/>
            <a:ext cx="428628" cy="28575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5400000">
            <a:off x="4143372" y="3429000"/>
            <a:ext cx="428628" cy="28575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16200000">
            <a:off x="4429124" y="2571744"/>
            <a:ext cx="428628" cy="28575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16200000">
            <a:off x="4500562" y="4143380"/>
            <a:ext cx="428628" cy="28575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 rot="16200000">
            <a:off x="4500562" y="5715016"/>
            <a:ext cx="428628" cy="28575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2643174" y="1500174"/>
            <a:ext cx="67865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ru-RU" altLang="ru-RU" sz="1600" cap="all" dirty="0">
                <a:solidFill>
                  <a:srgbClr val="2D3A3B"/>
                </a:solidFill>
                <a:latin typeface="+mn-lt"/>
                <a:cs typeface="+mn-cs"/>
              </a:rPr>
              <a:t>160002, </a:t>
            </a:r>
            <a:r>
              <a:rPr lang="ru-RU" altLang="ru-RU" sz="1600" dirty="0">
                <a:solidFill>
                  <a:srgbClr val="2D3A3B"/>
                </a:solidFill>
                <a:latin typeface="+mn-lt"/>
                <a:cs typeface="+mn-cs"/>
              </a:rPr>
              <a:t>г. Вологда, Поселковый пер., д. 3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ru-RU" altLang="ru-RU" sz="1600" b="1" dirty="0">
                <a:solidFill>
                  <a:srgbClr val="2D3A3B"/>
                </a:solidFill>
                <a:latin typeface="+mn-lt"/>
                <a:cs typeface="+mn-cs"/>
              </a:rPr>
              <a:t>(8172) 53-03-70</a:t>
            </a:r>
            <a:r>
              <a:rPr lang="en-US" altLang="ru-RU" sz="1600" b="1" dirty="0">
                <a:solidFill>
                  <a:srgbClr val="2D3A3B"/>
                </a:solidFill>
                <a:latin typeface="+mn-lt"/>
                <a:cs typeface="+mn-cs"/>
              </a:rPr>
              <a:t> </a:t>
            </a:r>
            <a:r>
              <a:rPr lang="en-US" altLang="ru-RU" sz="1600" dirty="0">
                <a:solidFill>
                  <a:srgbClr val="2D3A3B"/>
                </a:solidFill>
                <a:latin typeface="+mn-lt"/>
                <a:cs typeface="+mn-cs"/>
              </a:rPr>
              <a:t>(</a:t>
            </a:r>
            <a:r>
              <a:rPr lang="ru-RU" altLang="ru-RU" sz="1600" dirty="0">
                <a:solidFill>
                  <a:srgbClr val="2D3A3B"/>
                </a:solidFill>
                <a:latin typeface="+mn-lt"/>
                <a:cs typeface="+mn-cs"/>
              </a:rPr>
              <a:t>регистратура)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ru-RU" altLang="ru-RU" sz="1600" b="1" dirty="0">
                <a:solidFill>
                  <a:srgbClr val="2D3A3B"/>
                </a:solidFill>
                <a:latin typeface="+mn-lt"/>
                <a:cs typeface="+mn-cs"/>
              </a:rPr>
              <a:t>(8172) 51-38-28 </a:t>
            </a:r>
            <a:r>
              <a:rPr lang="ru-RU" altLang="ru-RU" sz="1600" dirty="0">
                <a:solidFill>
                  <a:srgbClr val="2D3A3B"/>
                </a:solidFill>
                <a:latin typeface="+mn-lt"/>
                <a:cs typeface="+mn-cs"/>
              </a:rPr>
              <a:t>(т/</a:t>
            </a:r>
            <a:r>
              <a:rPr lang="ru-RU" altLang="ru-RU" sz="1600" dirty="0" err="1">
                <a:solidFill>
                  <a:srgbClr val="2D3A3B"/>
                </a:solidFill>
                <a:latin typeface="+mn-lt"/>
                <a:cs typeface="+mn-cs"/>
              </a:rPr>
              <a:t>ф</a:t>
            </a:r>
            <a:r>
              <a:rPr lang="ru-RU" altLang="ru-RU" sz="1600" dirty="0" smtClean="0">
                <a:solidFill>
                  <a:srgbClr val="2D3A3B"/>
                </a:solidFill>
                <a:latin typeface="+mn-lt"/>
                <a:cs typeface="+mn-cs"/>
              </a:rPr>
              <a:t>), </a:t>
            </a:r>
            <a:r>
              <a:rPr lang="ru-RU" altLang="ru-RU" sz="1600" b="1" dirty="0" smtClean="0">
                <a:solidFill>
                  <a:srgbClr val="2D3A3B"/>
                </a:solidFill>
                <a:latin typeface="+mn-lt"/>
                <a:cs typeface="+mn-cs"/>
              </a:rPr>
              <a:t>(</a:t>
            </a:r>
            <a:r>
              <a:rPr lang="ru-RU" altLang="ru-RU" sz="1600" b="1" dirty="0">
                <a:solidFill>
                  <a:srgbClr val="2D3A3B"/>
                </a:solidFill>
                <a:latin typeface="+mn-lt"/>
                <a:cs typeface="+mn-cs"/>
              </a:rPr>
              <a:t>8172) 51-76-14 </a:t>
            </a:r>
            <a:r>
              <a:rPr lang="ru-RU" altLang="ru-RU" sz="1600" dirty="0">
                <a:solidFill>
                  <a:srgbClr val="2D3A3B"/>
                </a:solidFill>
                <a:latin typeface="+mn-lt"/>
                <a:cs typeface="+mn-cs"/>
              </a:rPr>
              <a:t>(т/</a:t>
            </a:r>
            <a:r>
              <a:rPr lang="ru-RU" altLang="ru-RU" sz="1600" dirty="0" err="1">
                <a:solidFill>
                  <a:srgbClr val="2D3A3B"/>
                </a:solidFill>
                <a:latin typeface="+mn-lt"/>
                <a:cs typeface="+mn-cs"/>
              </a:rPr>
              <a:t>ф</a:t>
            </a:r>
            <a:r>
              <a:rPr lang="ru-RU" altLang="ru-RU" sz="1600" dirty="0">
                <a:solidFill>
                  <a:srgbClr val="2D3A3B"/>
                </a:solidFill>
                <a:latin typeface="+mn-lt"/>
                <a:cs typeface="+mn-cs"/>
              </a:rPr>
              <a:t>)</a:t>
            </a:r>
          </a:p>
          <a:p>
            <a:pPr algn="ctr">
              <a:buClr>
                <a:schemeClr val="accent1"/>
              </a:buClr>
              <a:buSzPct val="85000"/>
              <a:defRPr/>
            </a:pPr>
            <a:r>
              <a:rPr lang="en-US" altLang="ru-RU" sz="1600" dirty="0" smtClean="0">
                <a:solidFill>
                  <a:srgbClr val="2D3A3B"/>
                </a:solidFill>
                <a:latin typeface="+mn-lt"/>
                <a:cs typeface="+mn-cs"/>
              </a:rPr>
              <a:t>ocpmcc@mail.ru</a:t>
            </a:r>
            <a:r>
              <a:rPr lang="ru-RU" altLang="ru-RU" sz="1600" dirty="0" smtClean="0">
                <a:solidFill>
                  <a:srgbClr val="2D3A3B"/>
                </a:solidFill>
                <a:latin typeface="+mn-lt"/>
                <a:cs typeface="+mn-cs"/>
              </a:rPr>
              <a:t>, </a:t>
            </a:r>
            <a:r>
              <a:rPr lang="en-US" altLang="ru-RU" sz="1600" dirty="0" smtClean="0">
                <a:solidFill>
                  <a:srgbClr val="2D3A3B"/>
                </a:solidFill>
                <a:latin typeface="+mn-lt"/>
                <a:cs typeface="+mn-cs"/>
              </a:rPr>
              <a:t>ocpmcc.edu35.ru</a:t>
            </a:r>
            <a:r>
              <a:rPr lang="ru-RU" altLang="ru-RU" sz="1600" dirty="0" smtClean="0">
                <a:solidFill>
                  <a:srgbClr val="2D3A3B"/>
                </a:solidFill>
                <a:latin typeface="+mn-lt"/>
                <a:cs typeface="+mn-cs"/>
              </a:rPr>
              <a:t> , </a:t>
            </a:r>
          </a:p>
          <a:p>
            <a:pPr algn="ctr">
              <a:buClr>
                <a:schemeClr val="accent1"/>
              </a:buClr>
              <a:buSzPct val="85000"/>
              <a:defRPr/>
            </a:pPr>
            <a:r>
              <a:rPr lang="en-US" altLang="ru-RU" sz="1600" dirty="0" smtClean="0">
                <a:solidFill>
                  <a:srgbClr val="2D3A3B"/>
                </a:solidFill>
                <a:latin typeface="+mn-lt"/>
              </a:rPr>
              <a:t>https://www.podderjkasemei35.ru/</a:t>
            </a:r>
            <a:endParaRPr lang="ru-RU" altLang="ru-RU" sz="1600" dirty="0">
              <a:solidFill>
                <a:srgbClr val="2D3A3B"/>
              </a:solidFill>
              <a:latin typeface="+mn-lt"/>
              <a:cs typeface="+mn-cs"/>
            </a:endParaRPr>
          </a:p>
          <a:p>
            <a:pPr algn="ctr">
              <a:buClr>
                <a:schemeClr val="accent1"/>
              </a:buClr>
              <a:buSzPct val="85000"/>
              <a:defRPr/>
            </a:pPr>
            <a:r>
              <a:rPr lang="en-US" altLang="ru-RU" sz="1600" dirty="0">
                <a:solidFill>
                  <a:srgbClr val="2D3A3B"/>
                </a:solidFill>
                <a:latin typeface="+mn-lt"/>
                <a:cs typeface="+mn-cs"/>
                <a:hlinkClick r:id="rId2"/>
              </a:rPr>
              <a:t>http://</a:t>
            </a:r>
            <a:r>
              <a:rPr lang="en-US" altLang="ru-RU" sz="1600" dirty="0" smtClean="0">
                <a:solidFill>
                  <a:srgbClr val="2D3A3B"/>
                </a:solidFill>
                <a:latin typeface="+mn-lt"/>
                <a:cs typeface="+mn-cs"/>
                <a:hlinkClick r:id="rId2"/>
              </a:rPr>
              <a:t>vk.com/mo_pmcc</a:t>
            </a:r>
            <a:r>
              <a:rPr lang="ru-RU" altLang="ru-RU" sz="1600" dirty="0" smtClean="0">
                <a:solidFill>
                  <a:srgbClr val="2D3A3B"/>
                </a:solidFill>
                <a:latin typeface="+mn-lt"/>
                <a:cs typeface="+mn-cs"/>
              </a:rPr>
              <a:t>    </a:t>
            </a:r>
          </a:p>
          <a:p>
            <a:pPr algn="ctr">
              <a:buClr>
                <a:schemeClr val="accent1"/>
              </a:buClr>
              <a:buSzPct val="85000"/>
              <a:defRPr/>
            </a:pPr>
            <a:r>
              <a:rPr lang="en-US" altLang="ru-RU" sz="1600" dirty="0" smtClean="0">
                <a:solidFill>
                  <a:srgbClr val="2D3A3B"/>
                </a:solidFill>
                <a:latin typeface="+mn-lt"/>
                <a:hlinkClick r:id="rId3"/>
              </a:rPr>
              <a:t>https://vk.com/sekretniemateriali35</a:t>
            </a:r>
            <a:r>
              <a:rPr lang="ru-RU" altLang="ru-RU" sz="1600" dirty="0" smtClean="0">
                <a:solidFill>
                  <a:srgbClr val="2D3A3B"/>
                </a:solidFill>
                <a:latin typeface="+mn-lt"/>
              </a:rPr>
              <a:t> </a:t>
            </a:r>
            <a:endParaRPr lang="ru-RU" altLang="ru-RU" sz="1600" dirty="0">
              <a:solidFill>
                <a:srgbClr val="2D3A3B"/>
              </a:solidFill>
              <a:latin typeface="+mn-lt"/>
              <a:cs typeface="+mn-cs"/>
            </a:endParaRPr>
          </a:p>
          <a:p>
            <a:pPr algn="ctr">
              <a:buClr>
                <a:schemeClr val="accent1"/>
              </a:buClr>
              <a:buSzPct val="85000"/>
              <a:defRPr/>
            </a:pPr>
            <a:r>
              <a:rPr lang="de-DE" altLang="ru-RU" sz="1600" dirty="0">
                <a:solidFill>
                  <a:srgbClr val="2D3A3B"/>
                </a:solidFill>
                <a:latin typeface="+mn-lt"/>
                <a:cs typeface="+mn-cs"/>
                <a:hlinkClick r:id="rId4"/>
              </a:rPr>
              <a:t>http://</a:t>
            </a:r>
            <a:r>
              <a:rPr lang="de-DE" altLang="ru-RU" sz="1600" dirty="0" smtClean="0">
                <a:solidFill>
                  <a:srgbClr val="2D3A3B"/>
                </a:solidFill>
                <a:latin typeface="+mn-lt"/>
                <a:cs typeface="+mn-cs"/>
                <a:hlinkClick r:id="rId4"/>
              </a:rPr>
              <a:t>vk.com/pmccforkids</a:t>
            </a:r>
            <a:endParaRPr lang="ru-RU" altLang="ru-RU" sz="700" dirty="0">
              <a:solidFill>
                <a:srgbClr val="2D3A3B"/>
              </a:solidFill>
              <a:latin typeface="+mn-lt"/>
              <a:cs typeface="+mn-cs"/>
            </a:endParaRP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ru-RU" altLang="ru-RU" sz="1600" b="1" dirty="0" smtClean="0">
                <a:solidFill>
                  <a:srgbClr val="2D3A3B"/>
                </a:solidFill>
                <a:latin typeface="+mn-lt"/>
              </a:rPr>
              <a:t>8-900-553-40-22 </a:t>
            </a:r>
            <a:r>
              <a:rPr lang="ru-RU" altLang="ru-RU" sz="1600" dirty="0" smtClean="0">
                <a:solidFill>
                  <a:srgbClr val="2D3A3B"/>
                </a:solidFill>
                <a:latin typeface="+mn-lt"/>
                <a:cs typeface="+mn-cs"/>
              </a:rPr>
              <a:t>(«</a:t>
            </a:r>
            <a:r>
              <a:rPr lang="ru-RU" altLang="ru-RU" sz="1600" dirty="0">
                <a:solidFill>
                  <a:srgbClr val="2D3A3B"/>
                </a:solidFill>
                <a:latin typeface="+mn-lt"/>
                <a:cs typeface="+mn-cs"/>
              </a:rPr>
              <a:t>горячая линия») 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ru-RU" altLang="ru-RU" sz="1600" dirty="0" smtClean="0">
                <a:solidFill>
                  <a:srgbClr val="2D3A3B"/>
                </a:solidFill>
                <a:latin typeface="+mn-lt"/>
              </a:rPr>
              <a:t>п</a:t>
            </a:r>
            <a:r>
              <a:rPr lang="ru-RU" altLang="ru-RU" sz="1600" dirty="0" smtClean="0">
                <a:solidFill>
                  <a:srgbClr val="2D3A3B"/>
                </a:solidFill>
                <a:latin typeface="+mn-lt"/>
                <a:cs typeface="+mn-cs"/>
              </a:rPr>
              <a:t>н. - пт. </a:t>
            </a:r>
            <a:r>
              <a:rPr lang="ru-RU" altLang="ru-RU" sz="1600" dirty="0">
                <a:solidFill>
                  <a:srgbClr val="2D3A3B"/>
                </a:solidFill>
                <a:latin typeface="+mn-lt"/>
                <a:cs typeface="+mn-cs"/>
              </a:rPr>
              <a:t>с 9.00 до </a:t>
            </a:r>
            <a:r>
              <a:rPr lang="ru-RU" altLang="ru-RU" sz="1600" dirty="0" smtClean="0">
                <a:solidFill>
                  <a:srgbClr val="2D3A3B"/>
                </a:solidFill>
                <a:latin typeface="+mn-lt"/>
                <a:cs typeface="+mn-cs"/>
              </a:rPr>
              <a:t>18.00 </a:t>
            </a:r>
            <a:endParaRPr lang="ru-RU" altLang="ru-RU" sz="1600" b="1" dirty="0">
              <a:solidFill>
                <a:srgbClr val="2D3A3B"/>
              </a:solidFill>
              <a:latin typeface="+mn-lt"/>
              <a:cs typeface="+mn-cs"/>
            </a:endParaRP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endParaRPr lang="ru-RU" altLang="ru-RU" sz="1600" dirty="0">
              <a:solidFill>
                <a:srgbClr val="2D3A3B"/>
              </a:solidFill>
              <a:latin typeface="+mn-lt"/>
              <a:cs typeface="+mn-cs"/>
            </a:endParaRPr>
          </a:p>
          <a:p>
            <a:pPr algn="ctr"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endParaRPr lang="ru-RU" altLang="ru-RU" sz="1600" b="1" cap="all" spc="250" dirty="0">
              <a:solidFill>
                <a:schemeClr val="tx2"/>
              </a:solidFill>
              <a:latin typeface="+mn-lt"/>
              <a:cs typeface="+mn-cs"/>
            </a:endParaRP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endParaRPr lang="en-US" altLang="ru-RU" sz="1600" b="1" cap="all" spc="250" dirty="0">
              <a:solidFill>
                <a:schemeClr val="tx2"/>
              </a:solidFill>
              <a:latin typeface="+mn-lt"/>
              <a:cs typeface="+mn-cs"/>
            </a:endParaRP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endParaRPr lang="ru-RU" altLang="ru-RU" sz="1600" b="1" cap="all" spc="250" dirty="0">
              <a:solidFill>
                <a:schemeClr val="tx2"/>
              </a:solidFill>
              <a:latin typeface="+mn-lt"/>
              <a:cs typeface="+mn-cs"/>
            </a:endParaRP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endParaRPr lang="ru-RU" altLang="ru-RU" sz="1600" b="1" cap="all" spc="25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643313" y="3643313"/>
            <a:ext cx="4857750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6" descr="C:\Documents and Settings\OEM\Рабочий стол\P1010495_2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571612"/>
            <a:ext cx="315036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894" name="Заголовок 9"/>
          <p:cNvSpPr>
            <a:spLocks noGrp="1"/>
          </p:cNvSpPr>
          <p:nvPr>
            <p:ph type="title"/>
          </p:nvPr>
        </p:nvSpPr>
        <p:spPr>
          <a:xfrm>
            <a:off x="2000232" y="428604"/>
            <a:ext cx="6072230" cy="473073"/>
          </a:xfrm>
        </p:spPr>
        <p:txBody>
          <a:bodyPr/>
          <a:lstStyle/>
          <a:p>
            <a:r>
              <a:rPr lang="ru-RU" sz="1800" b="1" dirty="0" smtClean="0">
                <a:solidFill>
                  <a:srgbClr val="3B4A4B"/>
                </a:solidFill>
              </a:rPr>
              <a:t>БУ ВО «Областной центр ППМСП»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14313" y="4214813"/>
          <a:ext cx="8715438" cy="2133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05146"/>
                <a:gridCol w="2905146"/>
                <a:gridCol w="2905146"/>
              </a:tblGrid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БУ ВО</a:t>
                      </a:r>
                      <a:r>
                        <a:rPr lang="ru-RU" sz="1600" baseline="0" dirty="0" smtClean="0"/>
                        <a:t> «Череповецкий центр ППМСП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БУ ВО «Великоустюгский центр ППМСП»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БУ ВО «</a:t>
                      </a:r>
                      <a:r>
                        <a:rPr lang="ru-RU" sz="1600" dirty="0" err="1" smtClean="0"/>
                        <a:t>Тотемский</a:t>
                      </a:r>
                      <a:r>
                        <a:rPr lang="ru-RU" sz="1600" dirty="0" smtClean="0"/>
                        <a:t> центр ППМСП»</a:t>
                      </a:r>
                      <a:endParaRPr lang="ru-RU" sz="1600" dirty="0"/>
                    </a:p>
                  </a:txBody>
                  <a:tcPr/>
                </a:tc>
              </a:tr>
              <a:tr h="49470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/>
                        <a:t>162610, г. Череповец, ул. Ленина, 137</a:t>
                      </a:r>
                    </a:p>
                    <a:p>
                      <a:pPr algn="ctr"/>
                      <a:r>
                        <a:rPr kumimoji="0" lang="de-DE" sz="1600" kern="1200" dirty="0" err="1" smtClean="0"/>
                        <a:t>gouccpmss</a:t>
                      </a:r>
                      <a:r>
                        <a:rPr kumimoji="0" lang="ru-RU" sz="1600" kern="1200" dirty="0" smtClean="0"/>
                        <a:t>@</a:t>
                      </a:r>
                      <a:r>
                        <a:rPr kumimoji="0" lang="de-DE" sz="1600" kern="1200" dirty="0" err="1" smtClean="0"/>
                        <a:t>yandex</a:t>
                      </a:r>
                      <a:r>
                        <a:rPr kumimoji="0" lang="ru-RU" sz="1600" kern="1200" dirty="0" smtClean="0"/>
                        <a:t>.</a:t>
                      </a:r>
                      <a:r>
                        <a:rPr kumimoji="0" lang="de-DE" sz="1600" kern="1200" dirty="0" err="1" smtClean="0"/>
                        <a:t>ru</a:t>
                      </a:r>
                      <a:r>
                        <a:rPr kumimoji="0" lang="de-DE" sz="1600" kern="1200" dirty="0" smtClean="0"/>
                        <a:t> </a:t>
                      </a:r>
                      <a:endParaRPr kumimoji="0" lang="ru-RU" sz="1600" kern="1200" dirty="0" smtClean="0"/>
                    </a:p>
                    <a:p>
                      <a:pPr algn="ctr"/>
                      <a:r>
                        <a:rPr kumimoji="0" lang="de-DE" sz="1600" u="none" strike="noStrike" kern="1200" dirty="0" err="1" smtClean="0">
                          <a:hlinkClick r:id=""/>
                        </a:rPr>
                        <a:t>www</a:t>
                      </a:r>
                      <a:r>
                        <a:rPr kumimoji="0" lang="ru-RU" sz="1600" u="none" strike="noStrike" kern="1200" dirty="0" smtClean="0">
                          <a:hlinkClick r:id=""/>
                        </a:rPr>
                        <a:t>.</a:t>
                      </a:r>
                      <a:r>
                        <a:rPr kumimoji="0" lang="de-DE" sz="1600" u="none" strike="noStrike" kern="1200" dirty="0" err="1" smtClean="0">
                          <a:hlinkClick r:id=""/>
                        </a:rPr>
                        <a:t>ccpmss</a:t>
                      </a:r>
                      <a:r>
                        <a:rPr kumimoji="0" lang="ru-RU" sz="1600" u="none" strike="noStrike" kern="1200" dirty="0" smtClean="0">
                          <a:hlinkClick r:id=""/>
                        </a:rPr>
                        <a:t>.</a:t>
                      </a:r>
                      <a:r>
                        <a:rPr kumimoji="0" lang="de-DE" sz="1600" u="none" strike="noStrike" kern="1200" dirty="0" err="1" smtClean="0">
                          <a:hlinkClick r:id=""/>
                        </a:rPr>
                        <a:t>edu</a:t>
                      </a:r>
                      <a:r>
                        <a:rPr kumimoji="0" lang="ru-RU" sz="1600" u="none" strike="noStrike" kern="1200" dirty="0" smtClean="0">
                          <a:hlinkClick r:id=""/>
                        </a:rPr>
                        <a:t>35.</a:t>
                      </a:r>
                      <a:r>
                        <a:rPr kumimoji="0" lang="de-DE" sz="1600" u="none" strike="noStrike" kern="1200" dirty="0" err="1" smtClean="0">
                          <a:hlinkClick r:id=""/>
                        </a:rPr>
                        <a:t>ru</a:t>
                      </a:r>
                      <a:r>
                        <a:rPr kumimoji="0" lang="ru-RU" sz="1600" kern="1200" dirty="0" smtClean="0"/>
                        <a:t> </a:t>
                      </a:r>
                    </a:p>
                    <a:p>
                      <a:pPr algn="ctr"/>
                      <a:r>
                        <a:rPr kumimoji="0" lang="ru-RU" sz="1600" kern="1200" dirty="0" smtClean="0"/>
                        <a:t>(8202) 57-60-24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/>
                        <a:t>162340, г. Великий Устюг, ул. </a:t>
                      </a:r>
                      <a:r>
                        <a:rPr kumimoji="0" lang="ru-RU" sz="1600" kern="1200" dirty="0" err="1" smtClean="0"/>
                        <a:t>Пушкариха</a:t>
                      </a:r>
                      <a:r>
                        <a:rPr kumimoji="0" lang="ru-RU" sz="1600" kern="1200" dirty="0" smtClean="0"/>
                        <a:t>, 7</a:t>
                      </a:r>
                    </a:p>
                    <a:p>
                      <a:pPr algn="ctr"/>
                      <a:r>
                        <a:rPr kumimoji="0" lang="de-DE" sz="1600" kern="1200" dirty="0" smtClean="0"/>
                        <a:t>dece_@mail.ru </a:t>
                      </a:r>
                      <a:r>
                        <a:rPr kumimoji="0" lang="de-DE" sz="1600" kern="1200" dirty="0" smtClean="0">
                          <a:hlinkClick r:id=""/>
                        </a:rPr>
                        <a:t>www.p05306.edu35.ru</a:t>
                      </a:r>
                      <a:endParaRPr kumimoji="0" lang="ru-RU" sz="1600" kern="1200" dirty="0" smtClean="0"/>
                    </a:p>
                    <a:p>
                      <a:pPr algn="ctr"/>
                      <a:r>
                        <a:rPr kumimoji="0" lang="ru-RU" sz="1600" kern="1200" dirty="0" smtClean="0"/>
                        <a:t>(8-1738) 2-19-61, 2-79-74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/>
                        <a:t>161300, г. Тотьма, ул. </a:t>
                      </a:r>
                      <a:r>
                        <a:rPr kumimoji="0" lang="ru-RU" sz="1600" kern="1200" dirty="0" err="1" smtClean="0"/>
                        <a:t>Клочихина</a:t>
                      </a:r>
                      <a:r>
                        <a:rPr kumimoji="0" lang="ru-RU" sz="1600" kern="1200" dirty="0" smtClean="0"/>
                        <a:t>, 2</a:t>
                      </a:r>
                    </a:p>
                    <a:p>
                      <a:pPr algn="ctr"/>
                      <a:r>
                        <a:rPr kumimoji="0" lang="en-US" sz="1600" kern="1200" dirty="0" err="1" smtClean="0">
                          <a:hlinkClick r:id=""/>
                        </a:rPr>
                        <a:t>gutzpmss</a:t>
                      </a:r>
                      <a:r>
                        <a:rPr kumimoji="0" lang="ru-RU" sz="1600" kern="1200" dirty="0" smtClean="0">
                          <a:hlinkClick r:id=""/>
                        </a:rPr>
                        <a:t>@</a:t>
                      </a:r>
                      <a:r>
                        <a:rPr kumimoji="0" lang="en-US" sz="1600" kern="1200" dirty="0" err="1" smtClean="0">
                          <a:hlinkClick r:id=""/>
                        </a:rPr>
                        <a:t>yandex</a:t>
                      </a:r>
                      <a:r>
                        <a:rPr kumimoji="0" lang="ru-RU" sz="1600" kern="1200" dirty="0" smtClean="0">
                          <a:hlinkClick r:id=""/>
                        </a:rPr>
                        <a:t>.</a:t>
                      </a:r>
                      <a:r>
                        <a:rPr kumimoji="0" lang="en-US" sz="1600" kern="1200" dirty="0" err="1" smtClean="0">
                          <a:hlinkClick r:id=""/>
                        </a:rPr>
                        <a:t>ru</a:t>
                      </a:r>
                      <a:endParaRPr kumimoji="0" lang="ru-RU" sz="1600" kern="1200" dirty="0" smtClean="0"/>
                    </a:p>
                    <a:p>
                      <a:pPr algn="ctr"/>
                      <a:r>
                        <a:rPr kumimoji="0" lang="en-US" sz="1600" u="none" strike="noStrike" kern="1200" dirty="0" smtClean="0">
                          <a:hlinkClick r:id=""/>
                        </a:rPr>
                        <a:t>www</a:t>
                      </a:r>
                      <a:r>
                        <a:rPr kumimoji="0" lang="ru-RU" sz="1600" u="none" strike="noStrike" kern="1200" dirty="0" smtClean="0">
                          <a:hlinkClick r:id=""/>
                        </a:rPr>
                        <a:t>.</a:t>
                      </a:r>
                      <a:r>
                        <a:rPr kumimoji="0" lang="en-US" sz="1600" u="none" strike="noStrike" kern="1200" dirty="0" err="1" smtClean="0">
                          <a:hlinkClick r:id=""/>
                        </a:rPr>
                        <a:t>tzpmss</a:t>
                      </a:r>
                      <a:r>
                        <a:rPr kumimoji="0" lang="ru-RU" sz="1600" u="none" strike="noStrike" kern="1200" dirty="0" smtClean="0">
                          <a:hlinkClick r:id=""/>
                        </a:rPr>
                        <a:t>.</a:t>
                      </a:r>
                      <a:r>
                        <a:rPr kumimoji="0" lang="en-US" sz="1600" u="none" strike="noStrike" kern="1200" dirty="0" err="1" smtClean="0">
                          <a:hlinkClick r:id=""/>
                        </a:rPr>
                        <a:t>edu</a:t>
                      </a:r>
                      <a:r>
                        <a:rPr kumimoji="0" lang="ru-RU" sz="1600" u="none" strike="noStrike" kern="1200" dirty="0" smtClean="0">
                          <a:hlinkClick r:id=""/>
                        </a:rPr>
                        <a:t>35.</a:t>
                      </a:r>
                      <a:r>
                        <a:rPr kumimoji="0" lang="en-US" sz="1600" u="none" strike="noStrike" kern="1200" dirty="0" err="1" smtClean="0">
                          <a:hlinkClick r:id=""/>
                        </a:rPr>
                        <a:t>ru</a:t>
                      </a:r>
                      <a:r>
                        <a:rPr kumimoji="0" lang="ru-RU" sz="1600" kern="1200" dirty="0" smtClean="0"/>
                        <a:t> </a:t>
                      </a:r>
                    </a:p>
                    <a:p>
                      <a:pPr algn="ctr"/>
                      <a:r>
                        <a:rPr kumimoji="0" lang="ru-RU" sz="1600" kern="1200" dirty="0" smtClean="0"/>
                        <a:t>(8-1739) 2-31-05, 2-15-17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5" y="142875"/>
            <a:ext cx="838200" cy="1143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8534400" cy="75882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B4A4B"/>
                </a:solidFill>
              </a:rPr>
              <a:t>Возможности применения дистанционных технологий </a:t>
            </a:r>
            <a:br>
              <a:rPr lang="ru-RU" sz="2000" b="1" dirty="0" smtClean="0">
                <a:solidFill>
                  <a:srgbClr val="3B4A4B"/>
                </a:solidFill>
              </a:rPr>
            </a:br>
            <a:r>
              <a:rPr lang="ru-RU" sz="2000" b="1" dirty="0" smtClean="0">
                <a:solidFill>
                  <a:srgbClr val="3B4A4B"/>
                </a:solidFill>
              </a:rPr>
              <a:t>в работе специалиста</a:t>
            </a:r>
            <a:endParaRPr lang="ru-RU" sz="2000" b="1" dirty="0">
              <a:solidFill>
                <a:srgbClr val="3B4A4B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838200" cy="1143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857224" y="1357298"/>
            <a:ext cx="7929618" cy="64294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Информирование о возможности получения психолого-педагогической помощи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2986084"/>
            <a:ext cx="7929618" cy="71438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Популяризация значимой информации по психолого-педагогической тематике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2171691"/>
            <a:ext cx="7929618" cy="64294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Обеспечение возможности получения психолого-педагогической помощи и поддержки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57224" y="3871915"/>
            <a:ext cx="7929618" cy="71438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Обеспечение индивидуально-ориентированного подхода при обучении в дистанционной форме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7224" y="4757746"/>
            <a:ext cx="7929618" cy="71438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Организация развивающего досуга детей в домашних условиях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7" name="Рисунок 16" descr="C:\Users\User\Pictures\_46875-19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712" t="61161" r="23176" b="22619"/>
          <a:stretch>
            <a:fillRect/>
          </a:stretch>
        </p:blipFill>
        <p:spPr bwMode="auto">
          <a:xfrm>
            <a:off x="142844" y="4643446"/>
            <a:ext cx="773430" cy="83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User\Pictures\_46875-19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811" t="22349" r="61141" b="60069"/>
          <a:stretch>
            <a:fillRect/>
          </a:stretch>
        </p:blipFill>
        <p:spPr bwMode="auto">
          <a:xfrm>
            <a:off x="142844" y="1285860"/>
            <a:ext cx="80105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User\Pictures\_46875-19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109" t="61459" r="58983" b="22321"/>
          <a:stretch>
            <a:fillRect/>
          </a:stretch>
        </p:blipFill>
        <p:spPr bwMode="auto">
          <a:xfrm>
            <a:off x="0" y="3786190"/>
            <a:ext cx="1071538" cy="90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Users\User\Pictures\_46875-19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50" t="42411" r="82357" b="42774"/>
          <a:stretch>
            <a:fillRect/>
          </a:stretch>
        </p:blipFill>
        <p:spPr bwMode="auto">
          <a:xfrm>
            <a:off x="142844" y="2143116"/>
            <a:ext cx="727710" cy="75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User\Pictures\_46875-19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968" t="22470" r="23027" b="61310"/>
          <a:stretch>
            <a:fillRect/>
          </a:stretch>
        </p:blipFill>
        <p:spPr bwMode="auto">
          <a:xfrm>
            <a:off x="71406" y="2857496"/>
            <a:ext cx="819150" cy="83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857224" y="5643578"/>
            <a:ext cx="7929618" cy="71438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Проведение отдельных диагностических процедур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038" t="42811" r="64377" b="44010"/>
          <a:stretch>
            <a:fillRect/>
          </a:stretch>
        </p:blipFill>
        <p:spPr bwMode="auto">
          <a:xfrm>
            <a:off x="214282" y="5572140"/>
            <a:ext cx="57150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8534400" cy="75882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B4A4B"/>
                </a:solidFill>
              </a:rPr>
              <a:t>Информирование родителей (законных представителей) </a:t>
            </a:r>
            <a:br>
              <a:rPr lang="ru-RU" sz="2000" b="1" dirty="0" smtClean="0">
                <a:solidFill>
                  <a:srgbClr val="3B4A4B"/>
                </a:solidFill>
              </a:rPr>
            </a:br>
            <a:r>
              <a:rPr lang="ru-RU" sz="2000" b="1" dirty="0" smtClean="0">
                <a:solidFill>
                  <a:srgbClr val="3B4A4B"/>
                </a:solidFill>
              </a:rPr>
              <a:t>о возможности получения психолого-педагогической помощи</a:t>
            </a:r>
            <a:endParaRPr lang="ru-RU" sz="2000" b="1" dirty="0">
              <a:solidFill>
                <a:srgbClr val="3B4A4B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838200" cy="1143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1589470"/>
            <a:ext cx="4000528" cy="148233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Размещение информационных объявлений на официальном сайте образовательной организации и в социальных сетях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4643446"/>
            <a:ext cx="4000528" cy="150019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Размещение информации в электронных дневниках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4876" y="1571612"/>
            <a:ext cx="4000528" cy="142876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Информирование по телефонам «горячих линий»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4876" y="4643446"/>
            <a:ext cx="4000528" cy="142876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Рассылка по электронной почте и в чаты </a:t>
            </a:r>
            <a:r>
              <a:rPr lang="ru-RU" dirty="0" err="1" smtClean="0">
                <a:solidFill>
                  <a:schemeClr val="tx1"/>
                </a:solidFill>
              </a:rPr>
              <a:t>мессенджеров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torg94.ru/wp-content/uploads/2019/08/Escucha-Activa11.jpg"/>
          <p:cNvPicPr>
            <a:picLocks noChangeAspect="1" noChangeArrowheads="1"/>
          </p:cNvPicPr>
          <p:nvPr/>
        </p:nvPicPr>
        <p:blipFill>
          <a:blip r:embed="rId3" cstate="print"/>
          <a:srcRect l="7500" t="5597" r="40000" b="11847"/>
          <a:stretch>
            <a:fillRect/>
          </a:stretch>
        </p:blipFill>
        <p:spPr bwMode="auto">
          <a:xfrm>
            <a:off x="3929058" y="3286124"/>
            <a:ext cx="1143008" cy="12042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8" name="Picture 4" descr="https://avatars.mds.yandex.net/get-pdb/877347/f9e1f245-b3b6-4dc7-81b5-ef6b366f69f9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071810"/>
            <a:ext cx="2002950" cy="785818"/>
          </a:xfrm>
          <a:prstGeom prst="rect">
            <a:avLst/>
          </a:prstGeom>
          <a:noFill/>
        </p:spPr>
      </p:pic>
      <p:pic>
        <p:nvPicPr>
          <p:cNvPr id="22" name="Picture 4" descr="https://avatars.mds.yandex.net/get-pdb/877347/f9e1f245-b3b6-4dc7-81b5-ef6b366f69f9/s1200?webp=fal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072066" y="3000372"/>
            <a:ext cx="2000264" cy="785818"/>
          </a:xfrm>
          <a:prstGeom prst="rect">
            <a:avLst/>
          </a:prstGeom>
          <a:noFill/>
        </p:spPr>
      </p:pic>
      <p:pic>
        <p:nvPicPr>
          <p:cNvPr id="23" name="Picture 4" descr="https://avatars.mds.yandex.net/get-pdb/877347/f9e1f245-b3b6-4dc7-81b5-ef6b366f69f9/s1200?webp=fals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V="1">
            <a:off x="1857356" y="4000504"/>
            <a:ext cx="2002950" cy="633418"/>
          </a:xfrm>
          <a:prstGeom prst="rect">
            <a:avLst/>
          </a:prstGeom>
          <a:noFill/>
        </p:spPr>
      </p:pic>
      <p:pic>
        <p:nvPicPr>
          <p:cNvPr id="24" name="Picture 4" descr="https://avatars.mds.yandex.net/get-pdb/877347/f9e1f245-b3b6-4dc7-81b5-ef6b366f69f9/s1200?webp=fals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 flipV="1">
            <a:off x="5143504" y="3929066"/>
            <a:ext cx="2000264" cy="64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8534400" cy="75882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B4A4B"/>
                </a:solidFill>
              </a:rPr>
              <a:t>Услуги психолого-педагогического сопровождения, возможные для реализации в дистанционной форме</a:t>
            </a:r>
            <a:endParaRPr lang="ru-RU" sz="2000" b="1" dirty="0">
              <a:solidFill>
                <a:srgbClr val="3B4A4B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838200" cy="1143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1428736"/>
            <a:ext cx="4000528" cy="235745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775" indent="-358775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Психолого-педагогическое консультирование</a:t>
            </a:r>
          </a:p>
          <a:p>
            <a:pPr marL="358775" indent="-358775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Психолого-педагогическая профилактика</a:t>
            </a:r>
          </a:p>
          <a:p>
            <a:pPr marL="358775" indent="-358775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Психолого-педагогическое просвещение</a:t>
            </a:r>
          </a:p>
          <a:p>
            <a:pPr marL="358775" indent="-358775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Психолого-педагогическая диагностика (выборочно)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14282" y="3929066"/>
            <a:ext cx="4000528" cy="500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Кто оказывает услуги?</a:t>
            </a:r>
            <a:endParaRPr lang="ru-RU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14282" y="4572008"/>
            <a:ext cx="4000528" cy="157163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775" indent="-358775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Педагоги-психологи</a:t>
            </a:r>
          </a:p>
          <a:p>
            <a:pPr marL="358775" indent="-358775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Учителя-логопеды</a:t>
            </a:r>
          </a:p>
          <a:p>
            <a:pPr marL="358775" indent="-358775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Учителя-дефектологи</a:t>
            </a:r>
          </a:p>
          <a:p>
            <a:pPr marL="358775" indent="-358775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Социальные педагоги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857752" y="2714620"/>
            <a:ext cx="4000528" cy="185738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775" indent="-358775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Телефонная связь</a:t>
            </a:r>
          </a:p>
          <a:p>
            <a:pPr marL="358775" indent="-358775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Переписка через электронную почту</a:t>
            </a:r>
          </a:p>
          <a:p>
            <a:pPr marL="358775" indent="-358775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Социальные сети </a:t>
            </a:r>
          </a:p>
          <a:p>
            <a:pPr marL="358775" indent="-358775" algn="just">
              <a:buFont typeface="Wingdings" pitchFamily="2" charset="2"/>
              <a:buChar char="v"/>
            </a:pPr>
            <a:r>
              <a:rPr lang="ru-RU" dirty="0" err="1" smtClean="0">
                <a:solidFill>
                  <a:schemeClr val="tx1"/>
                </a:solidFill>
              </a:rPr>
              <a:t>Мессенджеры</a:t>
            </a:r>
            <a:endParaRPr lang="ru-RU" dirty="0" smtClean="0">
              <a:solidFill>
                <a:schemeClr val="tx1"/>
              </a:solidFill>
            </a:endParaRPr>
          </a:p>
          <a:p>
            <a:pPr marL="358775" indent="-358775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Образовательные платформы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857752" y="1643050"/>
            <a:ext cx="4000528" cy="10001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Какие ресурсы специалисты используют для оказания услуг?</a:t>
            </a:r>
            <a:endParaRPr lang="ru-RU" b="1" dirty="0"/>
          </a:p>
        </p:txBody>
      </p:sp>
      <p:pic>
        <p:nvPicPr>
          <p:cNvPr id="1030" name="Picture 6" descr="https://zimovniki.ikro.ru/netcat_files/4023/3970/05c2061b164321392e74f251f5cf1f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786322"/>
            <a:ext cx="1900586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85728"/>
            <a:ext cx="8534400" cy="544511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B4A4B"/>
                </a:solidFill>
              </a:rPr>
              <a:t>Телефонная связь</a:t>
            </a:r>
            <a:endParaRPr lang="ru-RU" sz="2000" b="1" dirty="0">
              <a:solidFill>
                <a:srgbClr val="3B4A4B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838200" cy="1143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929190" y="1357298"/>
            <a:ext cx="3143272" cy="500066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ПРЕИМУЩЕСТВА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000496" y="1928802"/>
            <a:ext cx="47149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rgbClr val="0066FF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доступность и простота использования;</a:t>
            </a:r>
          </a:p>
          <a:p>
            <a:pPr marL="266700" indent="-266700">
              <a:buClr>
                <a:srgbClr val="0066FF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востребованная форма взаимодействия со стороны родителей;</a:t>
            </a:r>
          </a:p>
          <a:p>
            <a:pPr marL="266700" indent="-266700">
              <a:buClr>
                <a:srgbClr val="0066FF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возможность сохранения анонимности </a:t>
            </a:r>
          </a:p>
          <a:p>
            <a:pPr marL="266700" indent="-266700">
              <a:buClr>
                <a:srgbClr val="0066FF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ведение переговоров в режиме «здесь и сейчас»;</a:t>
            </a:r>
          </a:p>
          <a:p>
            <a:pPr marL="266700" indent="-266700">
              <a:buClr>
                <a:srgbClr val="0066FF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возможность сиюминутного реагирования на обращение клиента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71802" y="4214818"/>
            <a:ext cx="3143272" cy="500066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НЕДОСТАТКИ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7158" y="4929198"/>
            <a:ext cx="850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rgbClr val="0066FF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связь исключительно через  слуховой канал восприятия;</a:t>
            </a:r>
          </a:p>
          <a:p>
            <a:pPr marL="266700" indent="-266700">
              <a:buClr>
                <a:srgbClr val="0066FF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помехи и шум, возникающие в результате плохого качества связи, отвлекающие от разговора;</a:t>
            </a:r>
          </a:p>
          <a:p>
            <a:pPr marL="266700" indent="-266700">
              <a:buClr>
                <a:srgbClr val="0066FF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возможность прерывания абонентом разговора в любую минуту;</a:t>
            </a:r>
          </a:p>
          <a:p>
            <a:pPr marL="266700" indent="-266700">
              <a:buClr>
                <a:srgbClr val="0066FF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необходимость оплаты услуг связи</a:t>
            </a:r>
          </a:p>
        </p:txBody>
      </p:sp>
      <p:sp>
        <p:nvSpPr>
          <p:cNvPr id="26626" name="AutoShape 2" descr="https://coloradobirdingadventures.com/wp-content/uploads/2016/05/telephone-icon-png-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643050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85728"/>
            <a:ext cx="8534400" cy="544511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B4A4B"/>
                </a:solidFill>
              </a:rPr>
              <a:t>Электронная почта</a:t>
            </a:r>
            <a:endParaRPr lang="ru-RU" sz="2000" b="1" dirty="0">
              <a:solidFill>
                <a:srgbClr val="3B4A4B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838200" cy="1143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929190" y="1357298"/>
            <a:ext cx="3143272" cy="500066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ПРЕИМУЩЕСТВА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28926" y="2000240"/>
            <a:ext cx="607223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rgbClr val="0033CC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распространенность и простота использования ресурса;</a:t>
            </a:r>
          </a:p>
          <a:p>
            <a:pPr marL="266700" indent="-266700">
              <a:buClr>
                <a:srgbClr val="0033CC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возможность приложить документ, сопровождающий ответ специалиста, ссылку на развивающий </a:t>
            </a:r>
            <a:r>
              <a:rPr lang="ru-RU" sz="1600" dirty="0" err="1" smtClean="0">
                <a:latin typeface="+mj-lt"/>
              </a:rPr>
              <a:t>контент</a:t>
            </a:r>
            <a:r>
              <a:rPr lang="ru-RU" sz="1600" dirty="0" smtClean="0">
                <a:latin typeface="+mj-lt"/>
              </a:rPr>
              <a:t>;</a:t>
            </a:r>
          </a:p>
          <a:p>
            <a:pPr marL="266700" indent="-266700">
              <a:buClr>
                <a:srgbClr val="0033CC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возможность сохранения анонимности;</a:t>
            </a:r>
          </a:p>
          <a:p>
            <a:pPr marL="266700" indent="-266700">
              <a:buClr>
                <a:srgbClr val="0033CC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возможность повторного изучения переписки;</a:t>
            </a:r>
          </a:p>
          <a:p>
            <a:pPr marL="266700" indent="-266700">
              <a:buClr>
                <a:srgbClr val="0033CC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длительность хранения данных;</a:t>
            </a:r>
          </a:p>
          <a:p>
            <a:pPr marL="266700" indent="-266700">
              <a:buClr>
                <a:srgbClr val="0033CC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возможность распечатки переписки и прилагаемых документов;</a:t>
            </a:r>
          </a:p>
          <a:p>
            <a:pPr marL="266700" indent="-266700">
              <a:buClr>
                <a:srgbClr val="0033CC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может быть инструментом для распространения информации одновременно нескольким получателям;</a:t>
            </a:r>
          </a:p>
          <a:p>
            <a:pPr marL="266700" indent="-266700">
              <a:buClr>
                <a:srgbClr val="0033CC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бесплатный ресурс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4500570"/>
            <a:ext cx="2571768" cy="500066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НЕДОСТАТКИ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7158" y="5000636"/>
            <a:ext cx="850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rgbClr val="0033CC"/>
              </a:buClr>
              <a:buFont typeface="Wingdings" pitchFamily="2" charset="2"/>
              <a:buChar char="v"/>
            </a:pPr>
            <a:r>
              <a:rPr lang="ru-RU" sz="1600" dirty="0" err="1" smtClean="0">
                <a:latin typeface="+mj-lt"/>
              </a:rPr>
              <a:t>отсроченность</a:t>
            </a:r>
            <a:r>
              <a:rPr lang="ru-RU" sz="1600" dirty="0" smtClean="0">
                <a:latin typeface="+mj-lt"/>
              </a:rPr>
              <a:t> ответа; </a:t>
            </a:r>
          </a:p>
          <a:p>
            <a:pPr marL="266700" indent="-266700">
              <a:buClr>
                <a:srgbClr val="0033CC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трудности в получении обратной связи (получении информации о своевременном прочтении сообщения и степени удовлетворенности клиента сообщением);</a:t>
            </a:r>
          </a:p>
          <a:p>
            <a:pPr marL="266700" indent="-266700">
              <a:buClr>
                <a:srgbClr val="0033CC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отсутствие непосредственного контакта специалиста и клиента;</a:t>
            </a:r>
          </a:p>
          <a:p>
            <a:pPr marL="266700" indent="-266700">
              <a:buClr>
                <a:srgbClr val="0033CC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необходимость постоянной проверки почтового ящика</a:t>
            </a:r>
          </a:p>
        </p:txBody>
      </p:sp>
      <p:sp>
        <p:nvSpPr>
          <p:cNvPr id="26626" name="AutoShape 2" descr="https://coloradobirdingadventures.com/wp-content/uploads/2016/05/telephone-icon-png-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AutoShape 2" descr="https://openclipart.org/image/2400px/svg_to_png/77341/email-blu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https://openclipart.org/image/2400px/svg_to_png/77341/email-blu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857364"/>
            <a:ext cx="2045782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85728"/>
            <a:ext cx="8534400" cy="758825"/>
          </a:xfrm>
        </p:spPr>
        <p:txBody>
          <a:bodyPr/>
          <a:lstStyle/>
          <a:p>
            <a:r>
              <a:rPr lang="ru-RU" sz="2000" b="1" dirty="0" err="1" smtClean="0">
                <a:solidFill>
                  <a:srgbClr val="3B4A4B"/>
                </a:solidFill>
              </a:rPr>
              <a:t>Мессенджер</a:t>
            </a:r>
            <a:r>
              <a:rPr lang="ru-RU" sz="2000" b="1" dirty="0" smtClean="0">
                <a:solidFill>
                  <a:srgbClr val="3B4A4B"/>
                </a:solidFill>
              </a:rPr>
              <a:t> для общения с помощью текстовых сообщений, по аудио- и видеосвязи</a:t>
            </a:r>
            <a:endParaRPr lang="ru-RU" sz="2000" b="1" dirty="0">
              <a:solidFill>
                <a:srgbClr val="3B4A4B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838200" cy="1143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053" name="Picture 5" descr="https://www.ipukr.com/wp-content/uploads/2014/09/skyp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50" t="28800" r="14501"/>
          <a:stretch>
            <a:fillRect/>
          </a:stretch>
        </p:blipFill>
        <p:spPr bwMode="auto">
          <a:xfrm>
            <a:off x="285720" y="1928802"/>
            <a:ext cx="3357586" cy="199220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929190" y="1357298"/>
            <a:ext cx="3143272" cy="5000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ПРЕИМУЩЕСТВА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000496" y="1785926"/>
            <a:ext cx="47149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rgbClr val="00B0F0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популярность сервиса;</a:t>
            </a:r>
          </a:p>
          <a:p>
            <a:pPr marL="266700" indent="-266700">
              <a:buClr>
                <a:srgbClr val="00B0F0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возможность демонстрации экрана;</a:t>
            </a:r>
          </a:p>
          <a:p>
            <a:pPr marL="266700" indent="-266700">
              <a:buClr>
                <a:srgbClr val="00B0F0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доступен для использования на телефоне и компьютере;</a:t>
            </a:r>
          </a:p>
          <a:p>
            <a:pPr marL="266700" indent="-266700">
              <a:buClr>
                <a:srgbClr val="00B0F0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наличие бесплатного группового </a:t>
            </a:r>
            <a:r>
              <a:rPr lang="ru-RU" sz="1600" dirty="0" err="1" smtClean="0">
                <a:latin typeface="+mj-lt"/>
              </a:rPr>
              <a:t>видеочата</a:t>
            </a:r>
            <a:r>
              <a:rPr lang="ru-RU" sz="1600" dirty="0" smtClean="0">
                <a:latin typeface="+mj-lt"/>
              </a:rPr>
              <a:t>;</a:t>
            </a:r>
          </a:p>
          <a:p>
            <a:pPr marL="266700" indent="-266700">
              <a:buClr>
                <a:srgbClr val="00B0F0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обмен файлами;</a:t>
            </a:r>
          </a:p>
          <a:p>
            <a:pPr marL="266700" indent="-266700">
              <a:buClr>
                <a:srgbClr val="00B0F0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групповой чат с историей сообщений;</a:t>
            </a:r>
          </a:p>
          <a:p>
            <a:pPr marL="266700" indent="-266700">
              <a:buClr>
                <a:srgbClr val="00B0F0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отсутствие доступа к телефону абонента;</a:t>
            </a:r>
          </a:p>
          <a:p>
            <a:pPr marL="266700" indent="-266700">
              <a:buClr>
                <a:srgbClr val="00B0F0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неограниченное время групповых конференций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28926" y="4500570"/>
            <a:ext cx="3143272" cy="5000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НЕДОСТАТКИ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5720" y="5000636"/>
            <a:ext cx="4357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rgbClr val="00B0F0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обе стороны должны быть </a:t>
            </a:r>
            <a:r>
              <a:rPr lang="ru-RU" sz="1600" dirty="0" err="1" smtClean="0">
                <a:latin typeface="+mj-lt"/>
              </a:rPr>
              <a:t>онлайн</a:t>
            </a:r>
            <a:r>
              <a:rPr lang="ru-RU" sz="1600" dirty="0" smtClean="0">
                <a:latin typeface="+mj-lt"/>
              </a:rPr>
              <a:t>;</a:t>
            </a:r>
          </a:p>
          <a:p>
            <a:pPr marL="266700" indent="-266700">
              <a:buClr>
                <a:srgbClr val="00B0F0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отсутствие возможности централизованного управления чатом;</a:t>
            </a:r>
          </a:p>
          <a:p>
            <a:pPr marL="266700" indent="-266700">
              <a:buClr>
                <a:srgbClr val="00B0F0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отсутствие политики хранения данных;</a:t>
            </a:r>
          </a:p>
          <a:p>
            <a:pPr marL="266700" indent="-266700">
              <a:buClr>
                <a:srgbClr val="00B0F0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большая реклама;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5214950"/>
            <a:ext cx="4286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rgbClr val="00B0F0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низкое качество видео;</a:t>
            </a:r>
          </a:p>
          <a:p>
            <a:pPr marL="266700" indent="-266700">
              <a:buClr>
                <a:srgbClr val="00B0F0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низкая скорость обмена файлами;</a:t>
            </a:r>
          </a:p>
          <a:p>
            <a:pPr marL="266700" indent="-266700">
              <a:buClr>
                <a:srgbClr val="00B0F0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низкое качество показа экрана</a:t>
            </a:r>
          </a:p>
          <a:p>
            <a:pPr marL="266700" indent="-266700">
              <a:buClr>
                <a:srgbClr val="00B0F0"/>
              </a:buClr>
              <a:buFont typeface="Wingdings" pitchFamily="2" charset="2"/>
              <a:buChar char="v"/>
            </a:pPr>
            <a:endParaRPr lang="ru-RU" sz="16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75882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B4A4B"/>
                </a:solidFill>
              </a:rPr>
              <a:t>Платформа для проведения занятий</a:t>
            </a:r>
            <a:endParaRPr lang="ru-RU" sz="2000" b="1" dirty="0">
              <a:solidFill>
                <a:srgbClr val="3B4A4B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838200" cy="1143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929190" y="1357298"/>
            <a:ext cx="3143272" cy="500066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ПРЕИМУЩЕСТВА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29058" y="1857364"/>
            <a:ext cx="47149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rgbClr val="3399FF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Стабильность соединения</a:t>
            </a:r>
          </a:p>
          <a:p>
            <a:pPr marL="266700" indent="-266700">
              <a:buClr>
                <a:srgbClr val="3399FF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Работает быстрее</a:t>
            </a:r>
          </a:p>
          <a:p>
            <a:pPr marL="266700" indent="-266700">
              <a:buClr>
                <a:srgbClr val="3399FF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Требует меньше оперативной памяти компьютера</a:t>
            </a:r>
          </a:p>
          <a:p>
            <a:pPr marL="266700" indent="-266700">
              <a:buClr>
                <a:srgbClr val="3399FF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Доступны разные варианты демонстрации экрана</a:t>
            </a:r>
          </a:p>
          <a:p>
            <a:pPr marL="266700" indent="-266700">
              <a:buClr>
                <a:srgbClr val="3399FF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Возможно </a:t>
            </a:r>
            <a:r>
              <a:rPr lang="ru-RU" sz="1600" dirty="0" err="1" smtClean="0">
                <a:latin typeface="+mj-lt"/>
              </a:rPr>
              <a:t>рисованине</a:t>
            </a:r>
            <a:r>
              <a:rPr lang="ru-RU" sz="1600" dirty="0" smtClean="0">
                <a:latin typeface="+mj-lt"/>
              </a:rPr>
              <a:t> на </a:t>
            </a:r>
            <a:r>
              <a:rPr lang="ru-RU" sz="1600" dirty="0" err="1" smtClean="0">
                <a:latin typeface="+mj-lt"/>
              </a:rPr>
              <a:t>онлайн</a:t>
            </a:r>
            <a:r>
              <a:rPr lang="ru-RU" sz="1600" dirty="0" smtClean="0">
                <a:latin typeface="+mj-lt"/>
              </a:rPr>
              <a:t> доске</a:t>
            </a:r>
          </a:p>
          <a:p>
            <a:pPr marL="266700" indent="-266700">
              <a:buClr>
                <a:srgbClr val="3399FF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Доступна трансляция экрана с мобильных устройств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4429132"/>
            <a:ext cx="3143272" cy="500066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НЕДОСТАТКИ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7158" y="5143512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rgbClr val="3399FF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Программа недостаточно известна – нужно разбираться, как она работает</a:t>
            </a:r>
          </a:p>
          <a:p>
            <a:pPr marL="266700" indent="-266700">
              <a:buClr>
                <a:srgbClr val="3399FF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Групповые конференции доступны только 40 минут, дальше нужно активировать платную версию</a:t>
            </a:r>
          </a:p>
        </p:txBody>
      </p:sp>
      <p:pic>
        <p:nvPicPr>
          <p:cNvPr id="13" name="Picture 4" descr="http://www.itbodhi.com/images/zoom.png"/>
          <p:cNvPicPr>
            <a:picLocks noChangeAspect="1" noChangeArrowheads="1"/>
          </p:cNvPicPr>
          <p:nvPr/>
        </p:nvPicPr>
        <p:blipFill>
          <a:blip r:embed="rId4"/>
          <a:srcRect t="10891" b="12871"/>
          <a:stretch>
            <a:fillRect/>
          </a:stretch>
        </p:blipFill>
        <p:spPr bwMode="auto">
          <a:xfrm>
            <a:off x="357158" y="1500174"/>
            <a:ext cx="327962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42852"/>
            <a:ext cx="8534400" cy="758825"/>
          </a:xfrm>
        </p:spPr>
        <p:txBody>
          <a:bodyPr/>
          <a:lstStyle/>
          <a:p>
            <a:r>
              <a:rPr lang="ru-RU" sz="2000" b="1" dirty="0" err="1" smtClean="0">
                <a:solidFill>
                  <a:srgbClr val="3B4A4B"/>
                </a:solidFill>
              </a:rPr>
              <a:t>Мессенджер</a:t>
            </a:r>
            <a:r>
              <a:rPr lang="ru-RU" sz="2000" b="1" dirty="0" smtClean="0">
                <a:solidFill>
                  <a:srgbClr val="3B4A4B"/>
                </a:solidFill>
              </a:rPr>
              <a:t> для общения с помощью текстовых сообщений, по аудио- и видеосвязи</a:t>
            </a:r>
            <a:endParaRPr lang="ru-RU" sz="2000" b="1" dirty="0">
              <a:solidFill>
                <a:srgbClr val="3B4A4B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838200" cy="1143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929190" y="1357298"/>
            <a:ext cx="3143272" cy="50006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ПРЕИМУЩЕСТВА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29058" y="1857364"/>
            <a:ext cx="47149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rgbClr val="00B050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доступность </a:t>
            </a:r>
            <a:r>
              <a:rPr lang="ru-RU" sz="1600" dirty="0" err="1" smtClean="0">
                <a:latin typeface="+mj-lt"/>
              </a:rPr>
              <a:t>мессенджера</a:t>
            </a:r>
            <a:r>
              <a:rPr lang="ru-RU" sz="1600" dirty="0" smtClean="0">
                <a:latin typeface="+mj-lt"/>
              </a:rPr>
              <a:t>;</a:t>
            </a:r>
          </a:p>
          <a:p>
            <a:pPr marL="266700" indent="-266700">
              <a:buClr>
                <a:srgbClr val="00B050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бесплатные аудио- и </a:t>
            </a:r>
            <a:r>
              <a:rPr lang="ru-RU" sz="1600" dirty="0" err="1" smtClean="0">
                <a:latin typeface="+mj-lt"/>
              </a:rPr>
              <a:t>видеозвонки</a:t>
            </a:r>
            <a:r>
              <a:rPr lang="ru-RU" sz="1600" dirty="0" smtClean="0">
                <a:latin typeface="+mj-lt"/>
              </a:rPr>
              <a:t>, которые можно делать посредством Интернет-соединения (3G или </a:t>
            </a:r>
            <a:r>
              <a:rPr lang="ru-RU" sz="1600" dirty="0" err="1" smtClean="0">
                <a:latin typeface="+mj-lt"/>
              </a:rPr>
              <a:t>Wi-Fi</a:t>
            </a:r>
            <a:r>
              <a:rPr lang="ru-RU" sz="1600" dirty="0" smtClean="0">
                <a:latin typeface="+mj-lt"/>
              </a:rPr>
              <a:t>);</a:t>
            </a:r>
          </a:p>
          <a:p>
            <a:pPr marL="266700" indent="-266700">
              <a:buClr>
                <a:srgbClr val="00B050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возможность отправлять не только фотографии и видео, PDF-файлы, слайд-шоу и др. документы;</a:t>
            </a:r>
          </a:p>
          <a:p>
            <a:pPr marL="266700" indent="-266700">
              <a:buClr>
                <a:srgbClr val="00B050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обеспечение оперативной связи;</a:t>
            </a:r>
          </a:p>
          <a:p>
            <a:pPr marL="266700" indent="-266700">
              <a:buClr>
                <a:srgbClr val="00B050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отображение получения и  прочтения сообщения получателем;</a:t>
            </a:r>
          </a:p>
          <a:p>
            <a:pPr marL="266700" indent="-266700">
              <a:buClr>
                <a:srgbClr val="00B050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доступность версии для компьютера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4572008"/>
            <a:ext cx="3143272" cy="50006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НЕДОСТАТКИ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7158" y="5143512"/>
            <a:ext cx="8286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rgbClr val="00B050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в компьютерной версии доступен только чат и обмен документами;</a:t>
            </a:r>
          </a:p>
          <a:p>
            <a:pPr marL="266700" indent="-266700">
              <a:buClr>
                <a:srgbClr val="00B050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видеосвязь доступна только с планшета или смартфона (</a:t>
            </a:r>
            <a:r>
              <a:rPr lang="ru-RU" sz="1600" dirty="0" err="1" smtClean="0">
                <a:latin typeface="+mj-lt"/>
              </a:rPr>
              <a:t>айфона</a:t>
            </a:r>
            <a:r>
              <a:rPr lang="ru-RU" sz="1600" dirty="0" smtClean="0">
                <a:latin typeface="+mj-lt"/>
              </a:rPr>
              <a:t>);</a:t>
            </a:r>
          </a:p>
          <a:p>
            <a:pPr marL="266700" indent="-266700">
              <a:buClr>
                <a:srgbClr val="00B050"/>
              </a:buClr>
              <a:buFont typeface="Wingdings" pitchFamily="2" charset="2"/>
              <a:buChar char="v"/>
            </a:pPr>
            <a:r>
              <a:rPr lang="ru-RU" sz="1600" dirty="0" err="1" smtClean="0">
                <a:latin typeface="+mj-lt"/>
              </a:rPr>
              <a:t>аккаунт</a:t>
            </a:r>
            <a:r>
              <a:rPr lang="ru-RU" sz="1600" dirty="0" smtClean="0">
                <a:latin typeface="+mj-lt"/>
              </a:rPr>
              <a:t> человека передается как номер телефона;</a:t>
            </a:r>
          </a:p>
          <a:p>
            <a:pPr marL="266700" indent="-266700">
              <a:buClr>
                <a:srgbClr val="00B050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привязанность к одному номеру телефона</a:t>
            </a:r>
          </a:p>
        </p:txBody>
      </p:sp>
      <p:pic>
        <p:nvPicPr>
          <p:cNvPr id="31746" name="Picture 2" descr="https://akket.com/wp-content/uploads/2020/03/WhatsApp-Android-iOS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714488"/>
            <a:ext cx="3357586" cy="1888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6177</TotalTime>
  <Words>992</Words>
  <Application>Microsoft Office PowerPoint</Application>
  <PresentationFormat>Экран (4:3)</PresentationFormat>
  <Paragraphs>183</Paragraphs>
  <Slides>14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Официальная</vt:lpstr>
      <vt:lpstr>Бюджетное  учреждение Вологодской области  «Областной центр психолого-педагогической, медицинской и социальной помощи»  (БУ ВО «Областной центр ППМСП»)</vt:lpstr>
      <vt:lpstr>Возможности применения дистанционных технологий  в работе специалиста</vt:lpstr>
      <vt:lpstr>Информирование родителей (законных представителей)  о возможности получения психолого-педагогической помощи</vt:lpstr>
      <vt:lpstr>Услуги психолого-педагогического сопровождения, возможные для реализации в дистанционной форме</vt:lpstr>
      <vt:lpstr>Телефонная связь</vt:lpstr>
      <vt:lpstr>Электронная почта</vt:lpstr>
      <vt:lpstr>Мессенджер для общения с помощью текстовых сообщений, по аудио- и видеосвязи</vt:lpstr>
      <vt:lpstr>Платформа для проведения занятий</vt:lpstr>
      <vt:lpstr>Мессенджер для общения с помощью текстовых сообщений, по аудио- и видеосвязи</vt:lpstr>
      <vt:lpstr>Платформа для проведения занятий</vt:lpstr>
      <vt:lpstr>Социальная сеть</vt:lpstr>
      <vt:lpstr>Проведение онлайн диагностики</vt:lpstr>
      <vt:lpstr>Ресурсы для проведения занятий</vt:lpstr>
      <vt:lpstr>БУ ВО «Областной центр ППМСП»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образовательное учреждение  «Областной центр психолого-медико-социального сопровождения»</dc:title>
  <dc:creator>Мария</dc:creator>
  <cp:lastModifiedBy>User305</cp:lastModifiedBy>
  <cp:revision>414</cp:revision>
  <dcterms:created xsi:type="dcterms:W3CDTF">2011-02-24T14:23:45Z</dcterms:created>
  <dcterms:modified xsi:type="dcterms:W3CDTF">2020-08-25T05:34:56Z</dcterms:modified>
</cp:coreProperties>
</file>