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6" r:id="rId2"/>
    <p:sldId id="375" r:id="rId3"/>
    <p:sldId id="366" r:id="rId4"/>
    <p:sldId id="367" r:id="rId5"/>
    <p:sldId id="362" r:id="rId6"/>
    <p:sldId id="365" r:id="rId7"/>
    <p:sldId id="370" r:id="rId8"/>
    <p:sldId id="371" r:id="rId9"/>
    <p:sldId id="379" r:id="rId10"/>
    <p:sldId id="376" r:id="rId11"/>
    <p:sldId id="377" r:id="rId12"/>
    <p:sldId id="312" r:id="rId13"/>
    <p:sldId id="373" r:id="rId14"/>
    <p:sldId id="372" r:id="rId15"/>
    <p:sldId id="346" r:id="rId16"/>
    <p:sldId id="353" r:id="rId17"/>
    <p:sldId id="355" r:id="rId18"/>
    <p:sldId id="369" r:id="rId19"/>
    <p:sldId id="323" r:id="rId20"/>
    <p:sldId id="324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59487" autoAdjust="0"/>
  </p:normalViewPr>
  <p:slideViewPr>
    <p:cSldViewPr>
      <p:cViewPr varScale="1">
        <p:scale>
          <a:sx n="28" d="100"/>
          <a:sy n="2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FB4E6-1EED-432F-A4D2-46DD338EA8D8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C29D-E469-4F3F-AA33-9091789C7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C29D-E469-4F3F-AA33-9091789C78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3829051" y="9444038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FBA250-01FA-4DD1-9D1C-1053CCFA78F7}" type="slidenum">
              <a:rPr lang="ru-RU" altLang="ru-RU" sz="1200"/>
              <a:pPr algn="r"/>
              <a:t>20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Делинквентность</a:t>
            </a:r>
            <a:r>
              <a:rPr lang="ru-RU" baseline="0" dirty="0" smtClean="0"/>
              <a:t> – нарушение закона, или общественных норм. Поведение несовершеннолетних, нарушающее уголовный кодекс, не достигшее несовершеннолетнего возраста Статусные нарушения, свойственные подросткам: нахождение на улице в ночное время, прогулы в школе.</a:t>
            </a:r>
          </a:p>
          <a:p>
            <a:r>
              <a:rPr lang="ru-RU" baseline="0" dirty="0" smtClean="0"/>
              <a:t>Агрессивное поведение, прогулы, мелкое воровство, вандализм, драки, ложь, употребление наркотиков.</a:t>
            </a:r>
          </a:p>
          <a:p>
            <a:r>
              <a:rPr lang="ru-RU" baseline="0" dirty="0" smtClean="0"/>
              <a:t>Нарушение поведения с дебютов в детстве (до 10 лет), нарушение поведения с дебютом в подростковом возрасте.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C29D-E469-4F3F-AA33-9091789C78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Опыт привлечения сверстников для изменения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оказался в</a:t>
            </a:r>
            <a:r>
              <a:rPr lang="ru-RU" baseline="0" dirty="0" smtClean="0"/>
              <a:t> значительной степени  неудачным.</a:t>
            </a:r>
          </a:p>
          <a:p>
            <a:r>
              <a:rPr lang="ru-RU" baseline="0" dirty="0" smtClean="0"/>
              <a:t>Профилактику следует начинать как можно раньше, с дошкольного возраста.  Акцент на убеждениях, ценностях, понятиях. </a:t>
            </a:r>
            <a:r>
              <a:rPr lang="ru-RU" baseline="0" dirty="0" err="1" smtClean="0"/>
              <a:t>Делинквентность</a:t>
            </a:r>
            <a:r>
              <a:rPr lang="ru-RU" baseline="0" dirty="0" smtClean="0"/>
              <a:t> считается выражением ценностей, которые подросток воспринял и которым был вынужден следовать.</a:t>
            </a:r>
          </a:p>
          <a:p>
            <a:r>
              <a:rPr lang="ru-RU" baseline="0" dirty="0" err="1" smtClean="0"/>
              <a:t>Курт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Бартол</a:t>
            </a:r>
            <a:r>
              <a:rPr lang="ru-RU" baseline="0" dirty="0" smtClean="0"/>
              <a:t>, Психология криминального поведение, СПБ, М., 7-е издание, 2004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C29D-E469-4F3F-AA33-9091789C78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Фактор семейного</a:t>
            </a:r>
            <a:r>
              <a:rPr lang="ru-RU" baseline="0" dirty="0" smtClean="0"/>
              <a:t> воспитания: бедность – непрямое влияние, стресс, обусловленный бедностью уменьшает способность родителей осуществлять благоприятное и непротиворечивое воспитание. Противоречивость, жесткие наказания, агрессивное поведение.</a:t>
            </a:r>
          </a:p>
          <a:p>
            <a:r>
              <a:rPr lang="ru-RU" baseline="0" dirty="0" smtClean="0"/>
              <a:t>Влияние сверстников- склонны общаться с </a:t>
            </a:r>
            <a:r>
              <a:rPr lang="ru-RU" baseline="0" dirty="0" err="1" smtClean="0"/>
              <a:t>делинквентами</a:t>
            </a:r>
            <a:r>
              <a:rPr lang="ru-RU" baseline="0" dirty="0" smtClean="0"/>
              <a:t>, отверженные дети находят таких же и группируются с ними.</a:t>
            </a:r>
          </a:p>
          <a:p>
            <a:r>
              <a:rPr lang="ru-RU" baseline="0" dirty="0" err="1" smtClean="0"/>
              <a:t>Моффитт</a:t>
            </a:r>
            <a:r>
              <a:rPr lang="ru-RU" baseline="0" dirty="0" smtClean="0"/>
              <a:t>- неисправимые преступники – в детстве неврологические нарушения, </a:t>
            </a:r>
            <a:r>
              <a:rPr lang="ru-RU" baseline="0" dirty="0" err="1" smtClean="0"/>
              <a:t>гиперактивность</a:t>
            </a:r>
            <a:r>
              <a:rPr lang="ru-RU" baseline="0" dirty="0" smtClean="0"/>
              <a:t>. Во взрослом состоянии недостаток рассудительности, неразвитость логического мышления.</a:t>
            </a:r>
          </a:p>
          <a:p>
            <a:r>
              <a:rPr lang="ru-RU" baseline="0" dirty="0" smtClean="0"/>
              <a:t>Правонарушители в юности – правонарушения в юношеском возрасте, прекращаются примерно к 18 годам.</a:t>
            </a:r>
          </a:p>
          <a:p>
            <a:r>
              <a:rPr lang="ru-RU" baseline="0" dirty="0" smtClean="0"/>
              <a:t>Демонстрация независимости от контроля, приобщение к привилегиям взрослых.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C29D-E469-4F3F-AA33-9091789C78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Моффитт</a:t>
            </a:r>
            <a:r>
              <a:rPr lang="ru-RU" dirty="0" smtClean="0"/>
              <a:t>, 1996.</a:t>
            </a:r>
            <a:r>
              <a:rPr lang="ru-RU" baseline="0" dirty="0" smtClean="0"/>
              <a:t> «Неисправимые преступники», «Правонарушители в юности»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C29D-E469-4F3F-AA33-9091789C78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Ответственность -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C29D-E469-4F3F-AA33-9091789C786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C29D-E469-4F3F-AA33-9091789C78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502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Особое внимание обратить на работу с родителями обучающихся, учитывая трудности детско-родительских отношений в этом возрастном периоде.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Профилактическаяя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 в образовательных организациях должна помочь родителям осмыслить серьезность проблемы риска вовлечения несовершеннолетних в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наркогенное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поведение, принять адекватное решение по отношению к участию в его проведении, осмыслить возможности семьи, отношений с ребенком в снижении действия факторов риска для своего ребенка. Она может быть также использована для того, чтобы родители получили знания о том, на какие особенности поведения ребенка следует обратить внимание, куда обратиться, как себя вести при подозрении на наличие озадачивающих признаков поведения.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C29D-E469-4F3F-AA33-9091789C786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7C29D-E469-4F3F-AA33-9091789C786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20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подложка_светл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логотип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7313"/>
            <a:ext cx="14398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0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4752"/>
            <a:ext cx="3960812" cy="25717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763713" y="188913"/>
            <a:ext cx="738028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99"/>
                </a:solidFill>
                <a:cs typeface="Arial" charset="0"/>
              </a:rPr>
              <a:t>Автономное образовательное учреждение Вологодской области </a:t>
            </a:r>
            <a:br>
              <a:rPr lang="ru-RU" sz="1400" dirty="0" smtClean="0">
                <a:solidFill>
                  <a:srgbClr val="333399"/>
                </a:solidFill>
                <a:cs typeface="Arial" charset="0"/>
              </a:rPr>
            </a:br>
            <a:r>
              <a:rPr lang="ru-RU" sz="1400" dirty="0" smtClean="0">
                <a:solidFill>
                  <a:srgbClr val="333399"/>
                </a:solidFill>
                <a:cs typeface="Arial" charset="0"/>
              </a:rPr>
              <a:t>дополнительного профессионального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  <a:cs typeface="Arial" charset="0"/>
              </a:rPr>
              <a:t>«</a:t>
            </a:r>
            <a:r>
              <a:rPr lang="ru-RU" b="1" dirty="0" smtClean="0">
                <a:solidFill>
                  <a:srgbClr val="333399"/>
                </a:solidFill>
                <a:cs typeface="Arial" charset="0"/>
              </a:rPr>
              <a:t>Вологодский институт развития образования</a:t>
            </a:r>
            <a:r>
              <a:rPr lang="en-US" b="1" dirty="0" smtClean="0">
                <a:solidFill>
                  <a:srgbClr val="333399"/>
                </a:solidFill>
                <a:cs typeface="Arial" charset="0"/>
              </a:rPr>
              <a:t>»</a:t>
            </a:r>
            <a:endParaRPr lang="ru-RU" b="1" dirty="0" smtClea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07950" y="1557338"/>
            <a:ext cx="90170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 эффективности мер и формировании ответственного поведения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Line 15"/>
          <p:cNvSpPr>
            <a:spLocks noChangeShapeType="1"/>
          </p:cNvSpPr>
          <p:nvPr/>
        </p:nvSpPr>
        <p:spPr bwMode="auto">
          <a:xfrm>
            <a:off x="0" y="63785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11188" y="6381750"/>
            <a:ext cx="7885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000066"/>
                </a:solidFill>
                <a:cs typeface="Arial" charset="0"/>
              </a:rPr>
              <a:t>Вологда 2018год</a:t>
            </a:r>
            <a:endParaRPr lang="ru-RU" sz="1600" b="1" dirty="0" smtClean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3322" name="TextBox 1"/>
          <p:cNvSpPr txBox="1">
            <a:spLocks noChangeArrowheads="1"/>
          </p:cNvSpPr>
          <p:nvPr/>
        </p:nvSpPr>
        <p:spPr bwMode="auto">
          <a:xfrm>
            <a:off x="4283967" y="4500570"/>
            <a:ext cx="48965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Владимировна Афанасьева, директор региональной службы психолого-педагогического сопровождения кафедры педагогики и психологии АОУ ВО ДПО «ВИРО», к.психол.н., доцент</a:t>
            </a:r>
          </a:p>
        </p:txBody>
      </p:sp>
    </p:spTree>
    <p:extLst>
      <p:ext uri="{BB962C8B-B14F-4D97-AF65-F5344CB8AC3E}">
        <p14:creationId xmlns="" xmlns:p14="http://schemas.microsoft.com/office/powerpoint/2010/main" val="2534346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61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5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Проблема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выделяемые субъектами профилактики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Преобладающие методы профилактики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Ресурсы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 не чувствуют своей ответственности, нет осознания последствий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Административные методы, принуждение, наказание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Недирективные методы: консультирование, медиация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26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 эффективных рычагов воздействия на подростка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Несовершеннолетние отстаивают свои права, не осознают обязательств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Административные методы, принуждение, наказание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Недирективные методы: консультирование, медиация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0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Недостаток временного ресурса для работы с проблемным поведением подростков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Ограничение профилактических мер более экономными, кратковременными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ситуации недостаточной автономности ребенка поиск взрослого из ближайшего окружения ребенка (наставника)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5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Недостаточность родительских ресурсовТрудности установления контакта с семьей и подростком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Административные, воспитательные методы работы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Методы, направленные на актуализацию ресурсов родителей (семьи), обеспечение при необходимости длительных форм психологической поддержки семьи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3999" cy="690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429"/>
                <a:gridCol w="2985785"/>
                <a:gridCol w="2985785"/>
              </a:tblGrid>
              <a:tr h="487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Проблема выделяемые субъектами профилактики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Преобладающие методы профилактики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Ресурсы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0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Позднее обращение педагогов, родителей по поводу проблемного поведения, когда проблема «обрастает» негативными наслоениями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Реагирование  в случае явного нарушения нормативного поведения, игнорирование эмоциональных проблем, коммуникативных, трудностей в обучении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Психолого-педагогическая помощь в проблемной ситуации, программы формирования жизненных навыков и умений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4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Организация досуга, привлечение к внеклассным мероприятиям затруднено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Привлечение к внутришкольным(внутриклассным мероприятиям) в ситуации нарушения отношений со сверстниками, пребывания в асоциальной группе, группе с проблемной социальной адаптацией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Включение в просоциальные группы с учетом сформированных потребностей. Наставничество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8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Отсутствие закрепленного куратора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Каждый специалист работает по своей программе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Межведомственная программа, закрепленный куратор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2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 выявляются причины поведения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Ограниченность программ диагностики случая социальными факторами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Комплексная диагностика случая, выявления мотивации проблемного поведения.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Подростки с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аддиктивным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785794"/>
            <a:ext cx="8429684" cy="6072206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неспособность к поиску социальной поддержки при возникновении проблем (как правило, он не обращается за помощью в трудной ситуации)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 уровень ожидания готовности окружающий ему помочь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направленность поиска источника поддержки в сторону асоциальной группы подростков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чувствительность к отвержению (когда подростка не принимают, подвергают критике, реагирует неадекватно, чрезмерно эмоционально)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стратегии пассивного реагирования на проблемную ситуацию, уход от ее решения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низкая самооценка, ощущение собственной незначительности, импульсивность, тревожность, недостаточный самоконтроль, неспособность правильно выражать свои чувства, низкая устойчивость к эмоциональным нагрузкам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ограниченность интересов, увлечений, отсутствие интереса к учебной и познавательной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к получению простых удовольствий без приложения определенных волевых усилий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к замещению чувства «пустоты» и скуки состояниями измененного настроения, вызванного употреблением ПАВ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неустойчивое настроение  со склонностью к реакциям напряжения в конфликтных ситуациях, склонность к агрессивным формам реагирования, в том числе  и с групповой жестокостью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эгоцентричность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чувством правомерности своего асоциального и 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поведения, стремление к обвинению окружающих в последствиях своих поступков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014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социально негативных явлений</a:t>
            </a:r>
            <a:endParaRPr lang="ru-RU" sz="20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1567610"/>
              </p:ext>
            </p:extLst>
          </p:nvPr>
        </p:nvGraphicFramePr>
        <p:xfrm>
          <a:off x="-32" y="1071545"/>
          <a:ext cx="9144032" cy="990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32"/>
              </a:tblGrid>
              <a:tr h="20380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Специфическая  (прямая) профилактика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 химической и нехимической зависимости, ВИЧ/СПИДа, жестокого обращения, правонарушений, суицида и др.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Субъекты профилактики,  направления  профилактики ( учебная деятельность, внеурочная, воспитательная, досуговая), требования к информированию разных субъектов.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Активные методы информирования с целью формирования адекватных представлений, установок по отношению к социально опасным явлениям.</a:t>
                      </a:r>
                    </a:p>
                  </a:txBody>
                  <a:tcPr/>
                </a:tc>
              </a:tr>
              <a:tr h="375111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Неспецифическая профилактика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 формирования личностных компетенций детей и подростков (программы развития личностных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ресурсов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программы формирования психологического здоровья). </a:t>
                      </a:r>
                    </a:p>
                    <a:p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компетентности родительской, педагогической в обеспечении условий личностного развития детей в качестве факторов профилактики.</a:t>
                      </a:r>
                    </a:p>
                    <a:p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Воспитание. Создание условий для формирования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просоциальной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активности детей и подростков в качестве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протективного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фактора.</a:t>
                      </a:r>
                    </a:p>
                    <a:p>
                      <a:pPr lvl="1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проекты</a:t>
                      </a:r>
                    </a:p>
                    <a:p>
                      <a:pPr lvl="1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Волонтерская деятельность</a:t>
                      </a:r>
                    </a:p>
                    <a:p>
                      <a:pPr lvl="1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</a:p>
                    <a:p>
                      <a:pPr lvl="1"/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Психолого-педагогическая поддержка несовершеннолетнего в критических ситуациях</a:t>
                      </a:r>
                    </a:p>
                    <a:p>
                      <a:pPr indent="0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 примирения (медиации)</a:t>
                      </a:r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1113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360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4316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в работе с родителями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487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9307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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Специфическая  (прямая) профилактика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</a:t>
                      </a: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Неспецифическая (непрямая) профилактика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развитию личностных ресурсов ребенка (подростка, юноши)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Психолого-педагогическая поддержка семьи</a:t>
                      </a:r>
                    </a:p>
                  </a:txBody>
                  <a:tcPr marL="68580" marR="68580" marT="0" marB="0"/>
                </a:tc>
              </a:tr>
              <a:tr h="312090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адекватных установок по отношению к риску и последствиям социально опасных явлений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адекватного поведения в ситуации проявления признаков социально опасных явлений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компетентность родителей в понимании условий семейного воспитания, содействующий личностному росту ребенка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представлений о качествах личности ребенка, снижающих риск социально опасных явлений (личностных ресурсах, психологическом здоровье)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информирование о возможностях психологического консультирования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информирование о возможностях медиации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информирование о службах психолого-педагогической помощи, едином телефоне доверия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5665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600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 развития системы профилактики безнадзорности и правонарушений несовершеннолетних на период до 2020 года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(Распоряжение  Правительства РФ от 22.03.17 № 520-р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организационно-методической поддержки развития служб медиации в образовательных организациях.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Своевременное оказание психолого-педагогической,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адаптации, в том числе разработку эффективных моделей деятельности педагогов-психологов, учителей-логопедов, учителей-дефектологов, социальных педагогов, специалистов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комиссий.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 развития системы профилактики безнадзорности и правонарушений несовершеннолетних на период до 2020 года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(Распоряжение  Правительства РФ от 22.03.17 №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520-р)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по раннему выявлению и профилактике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поведения несовершеннолетних предполагают: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реализацию комплекса мер по раннему выявлению и профилактике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поведения несовершеннолетних (алкоголизм,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табакокурение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потребление наркотических средств, психотропных веществ и их аналогов, а также новых потенциально опасных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веществ, суицидальное поведение, интернет-зависимость, агрессивное и опасное для жизни и здоровья поведение);</a:t>
            </a:r>
          </a:p>
        </p:txBody>
      </p:sp>
      <p:sp>
        <p:nvSpPr>
          <p:cNvPr id="2355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Актуальные проблемы профилактики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Неполная  диагностика значимых факторов проблемного поведения, игнорирование психологической диагностики – искажение в оценке причин поведения и целей профилактики, в связи с этим низкая эффективность работы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Преобладание административных методов в работе с отклоняющимся поведением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 необходимой социальной поддержки, как правило, длительной , включая педагогическую поддержку, наставничество, помощь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равный-равному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образовательных организациях практики медиативного подхода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Недостаточное внимание к ранним признакам проблемного поведения несовершеннолетних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Отсутствие, как правило, куратора случая, персонально ответственного за успешное разрешение ситуации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ишите поведение, используя только факты.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Проведите диагностику и определите вероятную мотивацию </a:t>
            </a:r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поведения (боязнь неудачи, привлечение внимания, власть, месть)-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значимость факторов данного поведения (медико-биологических,  индивидуально-личностных особенностей (специфические подростковые реакции, акцентуации, конфликты внутренние, страхи), социальных </a:t>
            </a:r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факторов-семейных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(особенности детско-родительских отношений, тип семьи), школьной среды).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Сформулируйте гипотезы о причинах, вероятных факторах, обусловивших данную ситуацию. Предположите, к какому типу группы риска относится данный случай</a:t>
            </a:r>
            <a:r>
              <a:rPr lang="ru-RU" sz="3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диагностики мотивации поведения определите тактические меры и стратегию педагогической поддержки.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Выделите потенциальных субъектов профилактики.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основные направления и формы профилактической деятельности (психологическая и социально-педагогическая диагностика, медицинская коррекция, медиация, оказание социальной помощи (какой именно),  организация поддержки социального окружения (сетевая модель), организация альтернативной деятельности, включение в группы тренинга общения, профилактики стресса, консультирование, коррекционно-развивающие занятия, </a:t>
            </a:r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патронаж,административно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-правовые действия, другое – что именно)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участников профилактической деятельности (кто является значимым участником профилактической деятельности помимо самого подростка), задачи профилактики в рамках основных направлений, реализуемых основными субъектами профилактики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основные формы взаимодействия субъектов профилактики.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Предположите наиболее вероятного специалиста -координатора, куратора случая.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Сформулируйте критерии эффективности профилактической деятельности (какой результат должен (может) быть достигнут, критерии его достижения).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8501090" cy="41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Виртуальный методический кабинет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 региональной системы образования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5929330"/>
            <a:ext cx="3102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http://psy.viro.edu.ru/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8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Делинквентность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Противоправные действия против людей</a:t>
                      </a:r>
                      <a:endParaRPr lang="ru-RU" sz="32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Противоправные действия против собственности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Противоправные действия, связанные с наркотиками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Противоправные действия  против общественного порядка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Статусные правонарушения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1928802"/>
            <a:ext cx="787529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3962400"/>
            <a:ext cx="731046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Наталья  Владимировна,                                                       директор региональной психолого-педагогической службы кафедры педагогики и психологии  АОУ ВО ДПО «ВИРО»</a:t>
            </a:r>
          </a:p>
          <a:p>
            <a:pPr algn="ctr" eaLnBrk="0" fontAlgn="auto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75-30-20</a:t>
            </a:r>
            <a:endParaRPr lang="ru-RU" altLang="ru-RU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auto" hangingPunct="0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centr-pps@viro.edu.ru</a:t>
            </a:r>
            <a:endParaRPr lang="ru-RU" altLang="ru-RU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1950259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2571744"/>
            <a:ext cx="7677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2004)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Первичная: предотвращение поведения. Дошкольные программы и программы начальной школы. Программа наставничества (наставник взрослый «старший брат», «старшая сестра»)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Вторичная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профилактика-признаки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агрессивного, противозаконного поведения. Раннее выявление, вмешательства. Наставничество. Организация наблюдения за криминальными группировками. Медиация, в том числе сверстников.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Третичная профилактика -воспитательная работа, консультирование, профилактические программы (карательные показали неэффективность)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групп подростков-правонарушителей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Фельдштейн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Д.И., 1978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гр. Подростки с примитивными, аморальными потребностями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антиобщественнымии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взглядами и представлениями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гр.деформированными потребностями, подражающие представителям 1-й группы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группа-наличествуют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деформированные, так и позитивные потребности и взгляды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группа-внушаемые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верящие в себя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группа- случайные правонарушители. Слабовольны, неустойчивы перед дурным влиянием.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Факторы риска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Медико-биологические факторы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Педагогические предпосылки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 семейного воспитания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Индивидуально-психологические особенности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Моффитт</a:t>
            </a:r>
            <a:r>
              <a:rPr lang="ru-RU" sz="2400" dirty="0" smtClean="0"/>
              <a:t> (1996)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5739317"/>
              </p:ext>
            </p:extLst>
          </p:nvPr>
        </p:nvGraphicFramePr>
        <p:xfrm>
          <a:off x="0" y="1"/>
          <a:ext cx="9144000" cy="735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612"/>
                <a:gridCol w="3508388"/>
                <a:gridCol w="3048000"/>
              </a:tblGrid>
              <a:tr h="809325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Моффитт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1996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нп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пвю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587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Преступление или антиобщественное поведение начинается…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Рано (возможно уже с 3 лет), до 10 лет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Позже, обычно в раннем подростковом возрасте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932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Преступное поведение…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Продолжается на протяжении всей жизни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Обычно прекращается с началом взросления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24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Типы преступных деяний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Разные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Разные типы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257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развития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Часто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неврололгические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проблемы,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синдром дефицита внимания и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гиперактивности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поведенческие проблемы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Обычно нормальный, без неврологических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проблем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932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Академические навыки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Обычно ниже среднего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Обысно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средние или выше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91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Коммуникативные и социальные навыки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Обычно ниже среднего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Обычно средние или выше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Психологические особенности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современных детей и подростков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28736"/>
            <a:ext cx="9144000" cy="53133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Поляризация психического развития детей и подростков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группы детей, для которого характерно неблагоприятное, проблемное течение психического развития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Нарастание выраженности факторов риска (биологических, семейных, социальных)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удельного веса детей и подростков, составляющих группы риска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Форсирование интеллектуального развития детей и подростков в форме искусственной акселерации. Перенос акцента на интеллектуальное развитие ребенка в ущерб личностному развитию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мотивационной сферы в направлении снижения познавательных мотивов и интересов, любознательности и любопытства, повышения значимости потребительских интересов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типа эмоциональной привязанности в детско-родительских отношениях; эмоциональная «спутанность» и симбиоз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ценностно-смысловой структуры сознания  в направлении повышения значимости ценностей личного успеха и достижений, здоровья при снижении значимости общественного благосостояния и заботы 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Психологические особенности </a:t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современных детей и подростков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412776"/>
            <a:ext cx="8678893" cy="52563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Обеднение и ограничение общения детей и подростков со сверстниками, рост явлений одиночества, отвержения, низкий уровень коммуникативной компетентности, включая 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мотивов общения, сотрудничества и кооперации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Нарастание тенденций эскапизма, бегства от реальности, 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саморазрушающего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поведения, рост компьютерной, игровой, эмоциональной и других видов зависимостей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Феномен информационной социализации. Новые средства коммуникации, опосредованные СМИ. Новая психологическая реальность - стирание границ между реальностью и виртуальным миром и утрата чувства необратимости. Клиповое сознание.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агрессивности детей и подростков, распространенность явлений 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школах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формирования гражданской идентичности личности. Низкий уровень развития толерантности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Личностный инфантилизм, консервация эмоционально-личностного эгоцентризма, нежелание взрослеть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Удлинение периода моратория, рост явлений диффузной (размытой) идентичности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Ответственное поведение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Позволяя человеку самому принимать решения, не навязывая своих суждений и оценок, помогая осознавать переживания, можно чувствовать себя ответственным за него и позволять ему быть ответственным за себя.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Безответственность – либо у человека нет сформированной системы ценностей, либо нормы и ценности очень высоки, ведут к появлению страха ответственности.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 уровень осознания себя, последствий своего поведения.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2114</Words>
  <Application>Microsoft Office PowerPoint</Application>
  <PresentationFormat>Экран (4:3)</PresentationFormat>
  <Paragraphs>199</Paragraphs>
  <Slides>20</Slides>
  <Notes>10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Делинквентность</vt:lpstr>
      <vt:lpstr>Профилактика  (Курт Бартол, 2004)</vt:lpstr>
      <vt:lpstr>5 групп подростков-правонарушителей Фельдштейн, Д.И., 1978</vt:lpstr>
      <vt:lpstr>Факторы риска дезадаптации  </vt:lpstr>
      <vt:lpstr>Моффитт (1996)</vt:lpstr>
      <vt:lpstr>Психологические особенности  современных детей и подростков</vt:lpstr>
      <vt:lpstr>Психологические особенности  современных детей и подростков</vt:lpstr>
      <vt:lpstr>Ответственное поведение</vt:lpstr>
      <vt:lpstr>Слайд 10</vt:lpstr>
      <vt:lpstr>Слайд 11</vt:lpstr>
      <vt:lpstr>Подростки с аддиктивным поведением</vt:lpstr>
      <vt:lpstr>Профилактика социально негативных явлений</vt:lpstr>
      <vt:lpstr>Основные направления в работе с родителями </vt:lpstr>
      <vt:lpstr>Концепция развития системы профилактики безнадзорности и правонарушений несовершеннолетних на период до 2020 года (Распоряжение  Правительства РФ от 22.03.17 № 520-р)</vt:lpstr>
      <vt:lpstr>Концепция развития системы профилактики безнадзорности и правонарушений несовершеннолетних на период до 2020 года (Распоряжение  Правительства РФ от 22.03.17 № 520-р)</vt:lpstr>
      <vt:lpstr>Актуальные проблемы профилактики</vt:lpstr>
      <vt:lpstr>Алгоритм</vt:lpstr>
      <vt:lpstr>Виртуальный методический кабинет психолого-педагогического сопровождения региональной системы образования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238</cp:revision>
  <cp:lastPrinted>2018-02-02T06:49:44Z</cp:lastPrinted>
  <dcterms:created xsi:type="dcterms:W3CDTF">2017-10-25T07:00:12Z</dcterms:created>
  <dcterms:modified xsi:type="dcterms:W3CDTF">2018-11-21T19:18:41Z</dcterms:modified>
</cp:coreProperties>
</file>