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10" r:id="rId4"/>
    <p:sldId id="311" r:id="rId5"/>
    <p:sldId id="258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266" r:id="rId16"/>
    <p:sldId id="321" r:id="rId17"/>
    <p:sldId id="32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6" autoAdjust="0"/>
    <p:restoredTop sz="95093" autoAdjust="0"/>
  </p:normalViewPr>
  <p:slideViewPr>
    <p:cSldViewPr>
      <p:cViewPr>
        <p:scale>
          <a:sx n="75" d="100"/>
          <a:sy n="75" d="100"/>
        </p:scale>
        <p:origin x="-372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C0E56-9FA8-492C-A7C3-BA5233B1212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9CD2E2-5445-469E-9C6B-E61EAE05D96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Ленинградская область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BB24DA3-9F90-4CFF-89A0-CE522018D721}" type="parTrans" cxnId="{52DDB6E5-6E18-418B-AB96-20285FD4A9A7}">
      <dgm:prSet/>
      <dgm:spPr/>
      <dgm:t>
        <a:bodyPr/>
        <a:lstStyle/>
        <a:p>
          <a:endParaRPr lang="ru-RU"/>
        </a:p>
      </dgm:t>
    </dgm:pt>
    <dgm:pt modelId="{B03ABC0B-F51F-40B5-9F42-BA80BA113B05}" type="sibTrans" cxnId="{52DDB6E5-6E18-418B-AB96-20285FD4A9A7}">
      <dgm:prSet/>
      <dgm:spPr/>
      <dgm:t>
        <a:bodyPr/>
        <a:lstStyle/>
        <a:p>
          <a:endParaRPr lang="ru-RU"/>
        </a:p>
      </dgm:t>
    </dgm:pt>
    <dgm:pt modelId="{9B93448A-6065-40B5-BF95-96FE4454BC6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Ресурсный центр - Областной центр ППМСП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7EDC939-D00A-46C5-929D-1A28520E6F18}" type="parTrans" cxnId="{4C5E921D-9831-46EA-AB02-112F200752CC}">
      <dgm:prSet/>
      <dgm:spPr/>
      <dgm:t>
        <a:bodyPr/>
        <a:lstStyle/>
        <a:p>
          <a:endParaRPr lang="ru-RU"/>
        </a:p>
      </dgm:t>
    </dgm:pt>
    <dgm:pt modelId="{DEF4DD3B-3627-4F58-853F-1440BBC5A89C}" type="sibTrans" cxnId="{4C5E921D-9831-46EA-AB02-112F200752CC}">
      <dgm:prSet/>
      <dgm:spPr/>
      <dgm:t>
        <a:bodyPr/>
        <a:lstStyle/>
        <a:p>
          <a:endParaRPr lang="ru-RU"/>
        </a:p>
      </dgm:t>
    </dgm:pt>
    <dgm:pt modelId="{9DBC5046-A973-4753-B50D-18CF5AECA24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Дополнительное финансирование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6CF69BF-3DC4-4C21-97AD-425A72F6B268}" type="parTrans" cxnId="{147DBDE3-2A33-48ED-A9E6-FEBDA99011C4}">
      <dgm:prSet/>
      <dgm:spPr/>
      <dgm:t>
        <a:bodyPr/>
        <a:lstStyle/>
        <a:p>
          <a:endParaRPr lang="ru-RU"/>
        </a:p>
      </dgm:t>
    </dgm:pt>
    <dgm:pt modelId="{13C8880F-0F8E-4448-AEE3-DE7EC5A65436}" type="sibTrans" cxnId="{147DBDE3-2A33-48ED-A9E6-FEBDA99011C4}">
      <dgm:prSet/>
      <dgm:spPr/>
      <dgm:t>
        <a:bodyPr/>
        <a:lstStyle/>
        <a:p>
          <a:endParaRPr lang="ru-RU"/>
        </a:p>
      </dgm:t>
    </dgm:pt>
    <dgm:pt modelId="{02632E35-1C76-4EA7-A409-3357D0C918F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Воронежская область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9416357-E96E-4119-9C3B-0D245C9E4970}" type="parTrans" cxnId="{801F6BE6-1418-4C41-9C2A-C1CEBB9F3360}">
      <dgm:prSet/>
      <dgm:spPr/>
      <dgm:t>
        <a:bodyPr/>
        <a:lstStyle/>
        <a:p>
          <a:endParaRPr lang="ru-RU"/>
        </a:p>
      </dgm:t>
    </dgm:pt>
    <dgm:pt modelId="{8163E0FD-A2F6-41CC-B76E-E957D467B02B}" type="sibTrans" cxnId="{801F6BE6-1418-4C41-9C2A-C1CEBB9F3360}">
      <dgm:prSet/>
      <dgm:spPr/>
      <dgm:t>
        <a:bodyPr/>
        <a:lstStyle/>
        <a:p>
          <a:endParaRPr lang="ru-RU"/>
        </a:p>
      </dgm:t>
    </dgm:pt>
    <dgm:pt modelId="{6925C2D5-2BE1-49C4-AFE3-C0C373ECFF7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Координатор -Воронежский институт развития образования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7F6B87C-33A8-4841-926C-4A880A2A0395}" type="parTrans" cxnId="{8303800C-AFF5-49D5-9FE0-16AF6C9D2958}">
      <dgm:prSet/>
      <dgm:spPr/>
      <dgm:t>
        <a:bodyPr/>
        <a:lstStyle/>
        <a:p>
          <a:endParaRPr lang="ru-RU"/>
        </a:p>
      </dgm:t>
    </dgm:pt>
    <dgm:pt modelId="{D7C73692-E565-46E6-A2BA-39388CDE0442}" type="sibTrans" cxnId="{8303800C-AFF5-49D5-9FE0-16AF6C9D2958}">
      <dgm:prSet/>
      <dgm:spPr/>
      <dgm:t>
        <a:bodyPr/>
        <a:lstStyle/>
        <a:p>
          <a:endParaRPr lang="ru-RU"/>
        </a:p>
      </dgm:t>
    </dgm:pt>
    <dgm:pt modelId="{E716842F-C253-4640-8D99-55DB371489E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Дополнительное финансирование (коэффициент – 19)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FF27D39-2878-412D-AC0A-FCBAC832F48D}" type="parTrans" cxnId="{5F83E624-2B54-4A91-B159-A33566CA5E76}">
      <dgm:prSet/>
      <dgm:spPr/>
      <dgm:t>
        <a:bodyPr/>
        <a:lstStyle/>
        <a:p>
          <a:endParaRPr lang="ru-RU"/>
        </a:p>
      </dgm:t>
    </dgm:pt>
    <dgm:pt modelId="{9CF2E7E1-F751-437B-872A-6A7C99AFF9AE}" type="sibTrans" cxnId="{5F83E624-2B54-4A91-B159-A33566CA5E76}">
      <dgm:prSet/>
      <dgm:spPr/>
      <dgm:t>
        <a:bodyPr/>
        <a:lstStyle/>
        <a:p>
          <a:endParaRPr lang="ru-RU"/>
        </a:p>
      </dgm:t>
    </dgm:pt>
    <dgm:pt modelId="{0E5D0C9D-B01F-4389-A04D-62D8CD604AB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Астраханская область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6898149-24DE-4535-8479-6466215D359B}" type="parTrans" cxnId="{C5DC231A-0625-41E3-8626-16C223E03775}">
      <dgm:prSet/>
      <dgm:spPr/>
      <dgm:t>
        <a:bodyPr/>
        <a:lstStyle/>
        <a:p>
          <a:endParaRPr lang="ru-RU"/>
        </a:p>
      </dgm:t>
    </dgm:pt>
    <dgm:pt modelId="{D4C89277-F584-4F37-9AD1-FCE7EA28A40E}" type="sibTrans" cxnId="{C5DC231A-0625-41E3-8626-16C223E03775}">
      <dgm:prSet/>
      <dgm:spPr/>
      <dgm:t>
        <a:bodyPr/>
        <a:lstStyle/>
        <a:p>
          <a:endParaRPr lang="ru-RU"/>
        </a:p>
      </dgm:t>
    </dgm:pt>
    <dgm:pt modelId="{2BFBCDC1-984C-4478-9B20-A29A2BE3933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Ресурсный центр – Центр реабилитации детей (социальная сфера)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C4033EB-9BBF-4DA7-BD64-ED9B8A6D32BF}" type="parTrans" cxnId="{6D92BA56-50A6-4ECB-94E0-812ED23A978A}">
      <dgm:prSet/>
      <dgm:spPr/>
      <dgm:t>
        <a:bodyPr/>
        <a:lstStyle/>
        <a:p>
          <a:endParaRPr lang="ru-RU"/>
        </a:p>
      </dgm:t>
    </dgm:pt>
    <dgm:pt modelId="{D3E26ED9-7A67-4E77-8A2C-48E8F7191A1A}" type="sibTrans" cxnId="{6D92BA56-50A6-4ECB-94E0-812ED23A978A}">
      <dgm:prSet/>
      <dgm:spPr/>
      <dgm:t>
        <a:bodyPr/>
        <a:lstStyle/>
        <a:p>
          <a:endParaRPr lang="ru-RU"/>
        </a:p>
      </dgm:t>
    </dgm:pt>
    <dgm:pt modelId="{2F269F6A-42C8-4A79-9814-5DF85652696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Дополнительное финансирование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433157B-47FB-4A3D-B92C-09F733639943}" type="parTrans" cxnId="{3EC917BD-3AF2-4D73-9182-7CC1C93B6B8F}">
      <dgm:prSet/>
      <dgm:spPr/>
    </dgm:pt>
    <dgm:pt modelId="{9CDF2005-C370-469A-A826-716EB07241E8}" type="sibTrans" cxnId="{3EC917BD-3AF2-4D73-9182-7CC1C93B6B8F}">
      <dgm:prSet/>
      <dgm:spPr/>
    </dgm:pt>
    <dgm:pt modelId="{C2F576CE-F417-46F4-8D50-9E2A4D69B3BE}" type="pres">
      <dgm:prSet presAssocID="{176C0E56-9FA8-492C-A7C3-BA5233B121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E80C52-7008-486C-8E71-098B1AC20A41}" type="pres">
      <dgm:prSet presAssocID="{BD9CD2E2-5445-469E-9C6B-E61EAE05D964}" presName="composite" presStyleCnt="0"/>
      <dgm:spPr/>
    </dgm:pt>
    <dgm:pt modelId="{B9218222-8059-4C79-8684-D6494F8FC06B}" type="pres">
      <dgm:prSet presAssocID="{BD9CD2E2-5445-469E-9C6B-E61EAE05D96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C7A60-C302-4101-8E5F-F03E6E60986D}" type="pres">
      <dgm:prSet presAssocID="{BD9CD2E2-5445-469E-9C6B-E61EAE05D96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2D4F7-8B6D-42EC-AAAE-BD51D48E1B47}" type="pres">
      <dgm:prSet presAssocID="{B03ABC0B-F51F-40B5-9F42-BA80BA113B05}" presName="space" presStyleCnt="0"/>
      <dgm:spPr/>
    </dgm:pt>
    <dgm:pt modelId="{6EA9BC0B-6018-4212-8766-A1A618E01FEC}" type="pres">
      <dgm:prSet presAssocID="{02632E35-1C76-4EA7-A409-3357D0C918F0}" presName="composite" presStyleCnt="0"/>
      <dgm:spPr/>
    </dgm:pt>
    <dgm:pt modelId="{ED869493-7EAF-4D68-932C-F15DFE0365FF}" type="pres">
      <dgm:prSet presAssocID="{02632E35-1C76-4EA7-A409-3357D0C918F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4B506-2E40-424B-A9F6-A7EA77EAA6D0}" type="pres">
      <dgm:prSet presAssocID="{02632E35-1C76-4EA7-A409-3357D0C918F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C739B-17A5-4BDA-A7DE-AFD1CF5571F2}" type="pres">
      <dgm:prSet presAssocID="{8163E0FD-A2F6-41CC-B76E-E957D467B02B}" presName="space" presStyleCnt="0"/>
      <dgm:spPr/>
    </dgm:pt>
    <dgm:pt modelId="{493481BE-5DC4-4B40-A3A4-BB5B0850C26A}" type="pres">
      <dgm:prSet presAssocID="{0E5D0C9D-B01F-4389-A04D-62D8CD604AB9}" presName="composite" presStyleCnt="0"/>
      <dgm:spPr/>
    </dgm:pt>
    <dgm:pt modelId="{B455312F-82DD-4F52-954C-36FCBA1AF3E8}" type="pres">
      <dgm:prSet presAssocID="{0E5D0C9D-B01F-4389-A04D-62D8CD604AB9}" presName="parTx" presStyleLbl="alignNode1" presStyleIdx="2" presStyleCnt="3" custLinFactNeighborX="-4170" custLinFactNeighborY="-5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3932B-45EA-4598-86B6-0BBBECD184ED}" type="pres">
      <dgm:prSet presAssocID="{0E5D0C9D-B01F-4389-A04D-62D8CD604AB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DDB6E5-6E18-418B-AB96-20285FD4A9A7}" srcId="{176C0E56-9FA8-492C-A7C3-BA5233B12123}" destId="{BD9CD2E2-5445-469E-9C6B-E61EAE05D964}" srcOrd="0" destOrd="0" parTransId="{EBB24DA3-9F90-4CFF-89A0-CE522018D721}" sibTransId="{B03ABC0B-F51F-40B5-9F42-BA80BA113B05}"/>
    <dgm:cxn modelId="{DBEA55D1-0D82-424A-B4E3-D785A77EDAAD}" type="presOf" srcId="{BD9CD2E2-5445-469E-9C6B-E61EAE05D964}" destId="{B9218222-8059-4C79-8684-D6494F8FC06B}" srcOrd="0" destOrd="0" presId="urn:microsoft.com/office/officeart/2005/8/layout/hList1"/>
    <dgm:cxn modelId="{6D92BA56-50A6-4ECB-94E0-812ED23A978A}" srcId="{0E5D0C9D-B01F-4389-A04D-62D8CD604AB9}" destId="{2BFBCDC1-984C-4478-9B20-A29A2BE39331}" srcOrd="0" destOrd="0" parTransId="{9C4033EB-9BBF-4DA7-BD64-ED9B8A6D32BF}" sibTransId="{D3E26ED9-7A67-4E77-8A2C-48E8F7191A1A}"/>
    <dgm:cxn modelId="{C2202776-CCDB-47D4-9F51-4F681CB124DC}" type="presOf" srcId="{176C0E56-9FA8-492C-A7C3-BA5233B12123}" destId="{C2F576CE-F417-46F4-8D50-9E2A4D69B3BE}" srcOrd="0" destOrd="0" presId="urn:microsoft.com/office/officeart/2005/8/layout/hList1"/>
    <dgm:cxn modelId="{4831E9ED-A9B3-4A0A-BA38-E31EE26884DD}" type="presOf" srcId="{9DBC5046-A973-4753-B50D-18CF5AECA248}" destId="{DE2C7A60-C302-4101-8E5F-F03E6E60986D}" srcOrd="0" destOrd="1" presId="urn:microsoft.com/office/officeart/2005/8/layout/hList1"/>
    <dgm:cxn modelId="{4C5E921D-9831-46EA-AB02-112F200752CC}" srcId="{BD9CD2E2-5445-469E-9C6B-E61EAE05D964}" destId="{9B93448A-6065-40B5-BF95-96FE4454BC61}" srcOrd="0" destOrd="0" parTransId="{A7EDC939-D00A-46C5-929D-1A28520E6F18}" sibTransId="{DEF4DD3B-3627-4F58-853F-1440BBC5A89C}"/>
    <dgm:cxn modelId="{801F6BE6-1418-4C41-9C2A-C1CEBB9F3360}" srcId="{176C0E56-9FA8-492C-A7C3-BA5233B12123}" destId="{02632E35-1C76-4EA7-A409-3357D0C918F0}" srcOrd="1" destOrd="0" parTransId="{49416357-E96E-4119-9C3B-0D245C9E4970}" sibTransId="{8163E0FD-A2F6-41CC-B76E-E957D467B02B}"/>
    <dgm:cxn modelId="{147DBDE3-2A33-48ED-A9E6-FEBDA99011C4}" srcId="{BD9CD2E2-5445-469E-9C6B-E61EAE05D964}" destId="{9DBC5046-A973-4753-B50D-18CF5AECA248}" srcOrd="1" destOrd="0" parTransId="{36CF69BF-3DC4-4C21-97AD-425A72F6B268}" sibTransId="{13C8880F-0F8E-4448-AEE3-DE7EC5A65436}"/>
    <dgm:cxn modelId="{F755001A-DAB2-4BE9-A627-EB933A18F59D}" type="presOf" srcId="{E716842F-C253-4640-8D99-55DB371489ED}" destId="{8B24B506-2E40-424B-A9F6-A7EA77EAA6D0}" srcOrd="0" destOrd="1" presId="urn:microsoft.com/office/officeart/2005/8/layout/hList1"/>
    <dgm:cxn modelId="{7382DF54-744B-48C4-A651-B0FCB888F7AF}" type="presOf" srcId="{9B93448A-6065-40B5-BF95-96FE4454BC61}" destId="{DE2C7A60-C302-4101-8E5F-F03E6E60986D}" srcOrd="0" destOrd="0" presId="urn:microsoft.com/office/officeart/2005/8/layout/hList1"/>
    <dgm:cxn modelId="{9CB10192-4FC5-4ADE-B494-7719F574CF69}" type="presOf" srcId="{02632E35-1C76-4EA7-A409-3357D0C918F0}" destId="{ED869493-7EAF-4D68-932C-F15DFE0365FF}" srcOrd="0" destOrd="0" presId="urn:microsoft.com/office/officeart/2005/8/layout/hList1"/>
    <dgm:cxn modelId="{BA19F08A-AC65-4DFD-8691-2FA8CB89EB55}" type="presOf" srcId="{0E5D0C9D-B01F-4389-A04D-62D8CD604AB9}" destId="{B455312F-82DD-4F52-954C-36FCBA1AF3E8}" srcOrd="0" destOrd="0" presId="urn:microsoft.com/office/officeart/2005/8/layout/hList1"/>
    <dgm:cxn modelId="{235B9BAA-E4E9-4AB7-A30B-97029F704DA4}" type="presOf" srcId="{6925C2D5-2BE1-49C4-AFE3-C0C373ECFF7D}" destId="{8B24B506-2E40-424B-A9F6-A7EA77EAA6D0}" srcOrd="0" destOrd="0" presId="urn:microsoft.com/office/officeart/2005/8/layout/hList1"/>
    <dgm:cxn modelId="{5F83E624-2B54-4A91-B159-A33566CA5E76}" srcId="{02632E35-1C76-4EA7-A409-3357D0C918F0}" destId="{E716842F-C253-4640-8D99-55DB371489ED}" srcOrd="1" destOrd="0" parTransId="{AFF27D39-2878-412D-AC0A-FCBAC832F48D}" sibTransId="{9CF2E7E1-F751-437B-872A-6A7C99AFF9AE}"/>
    <dgm:cxn modelId="{C5DC231A-0625-41E3-8626-16C223E03775}" srcId="{176C0E56-9FA8-492C-A7C3-BA5233B12123}" destId="{0E5D0C9D-B01F-4389-A04D-62D8CD604AB9}" srcOrd="2" destOrd="0" parTransId="{D6898149-24DE-4535-8479-6466215D359B}" sibTransId="{D4C89277-F584-4F37-9AD1-FCE7EA28A40E}"/>
    <dgm:cxn modelId="{3EC917BD-3AF2-4D73-9182-7CC1C93B6B8F}" srcId="{0E5D0C9D-B01F-4389-A04D-62D8CD604AB9}" destId="{2F269F6A-42C8-4A79-9814-5DF85652696B}" srcOrd="1" destOrd="0" parTransId="{E433157B-47FB-4A3D-B92C-09F733639943}" sibTransId="{9CDF2005-C370-469A-A826-716EB07241E8}"/>
    <dgm:cxn modelId="{4E415D02-D4E0-4F30-B63D-74799E4CF942}" type="presOf" srcId="{2F269F6A-42C8-4A79-9814-5DF85652696B}" destId="{6833932B-45EA-4598-86B6-0BBBECD184ED}" srcOrd="0" destOrd="1" presId="urn:microsoft.com/office/officeart/2005/8/layout/hList1"/>
    <dgm:cxn modelId="{C0ED438E-7FFB-40A0-AE08-6FD171E68EC0}" type="presOf" srcId="{2BFBCDC1-984C-4478-9B20-A29A2BE39331}" destId="{6833932B-45EA-4598-86B6-0BBBECD184ED}" srcOrd="0" destOrd="0" presId="urn:microsoft.com/office/officeart/2005/8/layout/hList1"/>
    <dgm:cxn modelId="{8303800C-AFF5-49D5-9FE0-16AF6C9D2958}" srcId="{02632E35-1C76-4EA7-A409-3357D0C918F0}" destId="{6925C2D5-2BE1-49C4-AFE3-C0C373ECFF7D}" srcOrd="0" destOrd="0" parTransId="{07F6B87C-33A8-4841-926C-4A880A2A0395}" sibTransId="{D7C73692-E565-46E6-A2BA-39388CDE0442}"/>
    <dgm:cxn modelId="{D5E7ABD3-BE98-49B9-AA6B-6F806830CA51}" type="presParOf" srcId="{C2F576CE-F417-46F4-8D50-9E2A4D69B3BE}" destId="{CAE80C52-7008-486C-8E71-098B1AC20A41}" srcOrd="0" destOrd="0" presId="urn:microsoft.com/office/officeart/2005/8/layout/hList1"/>
    <dgm:cxn modelId="{13E96492-0883-49EF-B386-1C2AC36A92C4}" type="presParOf" srcId="{CAE80C52-7008-486C-8E71-098B1AC20A41}" destId="{B9218222-8059-4C79-8684-D6494F8FC06B}" srcOrd="0" destOrd="0" presId="urn:microsoft.com/office/officeart/2005/8/layout/hList1"/>
    <dgm:cxn modelId="{51E79D49-5C9F-424A-8E22-53DA6BE5B610}" type="presParOf" srcId="{CAE80C52-7008-486C-8E71-098B1AC20A41}" destId="{DE2C7A60-C302-4101-8E5F-F03E6E60986D}" srcOrd="1" destOrd="0" presId="urn:microsoft.com/office/officeart/2005/8/layout/hList1"/>
    <dgm:cxn modelId="{0404DD0E-7556-418B-8AB8-09D04FADC1E6}" type="presParOf" srcId="{C2F576CE-F417-46F4-8D50-9E2A4D69B3BE}" destId="{83A2D4F7-8B6D-42EC-AAAE-BD51D48E1B47}" srcOrd="1" destOrd="0" presId="urn:microsoft.com/office/officeart/2005/8/layout/hList1"/>
    <dgm:cxn modelId="{642B60E2-80A0-48BA-B2E4-B93CD8F6D225}" type="presParOf" srcId="{C2F576CE-F417-46F4-8D50-9E2A4D69B3BE}" destId="{6EA9BC0B-6018-4212-8766-A1A618E01FEC}" srcOrd="2" destOrd="0" presId="urn:microsoft.com/office/officeart/2005/8/layout/hList1"/>
    <dgm:cxn modelId="{3CEFD6CA-76C7-41C4-B960-5CFC9AF8B326}" type="presParOf" srcId="{6EA9BC0B-6018-4212-8766-A1A618E01FEC}" destId="{ED869493-7EAF-4D68-932C-F15DFE0365FF}" srcOrd="0" destOrd="0" presId="urn:microsoft.com/office/officeart/2005/8/layout/hList1"/>
    <dgm:cxn modelId="{945D642C-D1A4-4118-B803-B5CB1CB98391}" type="presParOf" srcId="{6EA9BC0B-6018-4212-8766-A1A618E01FEC}" destId="{8B24B506-2E40-424B-A9F6-A7EA77EAA6D0}" srcOrd="1" destOrd="0" presId="urn:microsoft.com/office/officeart/2005/8/layout/hList1"/>
    <dgm:cxn modelId="{8094C14D-EDDD-404E-86A8-2B0E0312E0FD}" type="presParOf" srcId="{C2F576CE-F417-46F4-8D50-9E2A4D69B3BE}" destId="{801C739B-17A5-4BDA-A7DE-AFD1CF5571F2}" srcOrd="3" destOrd="0" presId="urn:microsoft.com/office/officeart/2005/8/layout/hList1"/>
    <dgm:cxn modelId="{E908F958-5056-4BAE-BFCE-EAC6CEBD09FE}" type="presParOf" srcId="{C2F576CE-F417-46F4-8D50-9E2A4D69B3BE}" destId="{493481BE-5DC4-4B40-A3A4-BB5B0850C26A}" srcOrd="4" destOrd="0" presId="urn:microsoft.com/office/officeart/2005/8/layout/hList1"/>
    <dgm:cxn modelId="{6E28E33B-2657-4FD7-B2EE-BC66424D695F}" type="presParOf" srcId="{493481BE-5DC4-4B40-A3A4-BB5B0850C26A}" destId="{B455312F-82DD-4F52-954C-36FCBA1AF3E8}" srcOrd="0" destOrd="0" presId="urn:microsoft.com/office/officeart/2005/8/layout/hList1"/>
    <dgm:cxn modelId="{35243D01-BEF7-48EC-A9DD-9384B6C9495B}" type="presParOf" srcId="{493481BE-5DC4-4B40-A3A4-BB5B0850C26A}" destId="{6833932B-45EA-4598-86B6-0BBBECD184ED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3CB461-013B-4F39-A31D-4B3AD0024F5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9B19B6-4C5D-488C-AA04-29CF9E70174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13DCDC2-B2C1-4D36-8D0E-B06153CB56AB}" type="parTrans" cxnId="{AA94E411-0983-4763-8966-2A544EF37388}">
      <dgm:prSet/>
      <dgm:spPr/>
      <dgm:t>
        <a:bodyPr/>
        <a:lstStyle/>
        <a:p>
          <a:endParaRPr lang="ru-RU"/>
        </a:p>
      </dgm:t>
    </dgm:pt>
    <dgm:pt modelId="{CF8E4CBD-96A3-46EE-A3C8-E08BBD160150}" type="sibTrans" cxnId="{AA94E411-0983-4763-8966-2A544EF37388}">
      <dgm:prSet/>
      <dgm:spPr/>
      <dgm:t>
        <a:bodyPr/>
        <a:lstStyle/>
        <a:p>
          <a:endParaRPr lang="ru-RU"/>
        </a:p>
      </dgm:t>
    </dgm:pt>
    <dgm:pt modelId="{0682350B-DA74-4EEB-A204-8C3B6C941D29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Особенности ребенка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907F42F-350C-4FDB-9E9A-948F17B3B6D0}" type="parTrans" cxnId="{5FFA70CC-DE4D-42C1-9B92-2A1E12802DE0}">
      <dgm:prSet/>
      <dgm:spPr/>
      <dgm:t>
        <a:bodyPr/>
        <a:lstStyle/>
        <a:p>
          <a:endParaRPr lang="ru-RU"/>
        </a:p>
      </dgm:t>
    </dgm:pt>
    <dgm:pt modelId="{EA3F59EC-8AC1-4EA5-A319-C878FF09FD2D}" type="sibTrans" cxnId="{5FFA70CC-DE4D-42C1-9B92-2A1E12802DE0}">
      <dgm:prSet/>
      <dgm:spPr/>
      <dgm:t>
        <a:bodyPr/>
        <a:lstStyle/>
        <a:p>
          <a:endParaRPr lang="ru-RU"/>
        </a:p>
      </dgm:t>
    </dgm:pt>
    <dgm:pt modelId="{2166B430-CABF-418C-B85E-B12113C8C5E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FB83142-A632-4A31-9164-9F4A16BF4438}" type="parTrans" cxnId="{761FDDF3-8BAD-4D9C-BEA4-C7C7DB4A7380}">
      <dgm:prSet/>
      <dgm:spPr/>
      <dgm:t>
        <a:bodyPr/>
        <a:lstStyle/>
        <a:p>
          <a:endParaRPr lang="ru-RU"/>
        </a:p>
      </dgm:t>
    </dgm:pt>
    <dgm:pt modelId="{0457D498-7477-4B44-BF84-F115A3BDE07B}" type="sibTrans" cxnId="{761FDDF3-8BAD-4D9C-BEA4-C7C7DB4A7380}">
      <dgm:prSet/>
      <dgm:spPr/>
      <dgm:t>
        <a:bodyPr/>
        <a:lstStyle/>
        <a:p>
          <a:endParaRPr lang="ru-RU"/>
        </a:p>
      </dgm:t>
    </dgm:pt>
    <dgm:pt modelId="{717D2C2D-CBB5-441A-92E3-945FD06A47E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Факторы, связанные с семьей (готовность родителей)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68CF885-DC8D-4831-B918-A180E62599E6}" type="parTrans" cxnId="{2FFF1B2D-4D33-453F-9D2C-E2FB636E5BCB}">
      <dgm:prSet/>
      <dgm:spPr/>
      <dgm:t>
        <a:bodyPr/>
        <a:lstStyle/>
        <a:p>
          <a:endParaRPr lang="ru-RU"/>
        </a:p>
      </dgm:t>
    </dgm:pt>
    <dgm:pt modelId="{D0105BE8-62EE-4583-A444-3CCC982E370C}" type="sibTrans" cxnId="{2FFF1B2D-4D33-453F-9D2C-E2FB636E5BCB}">
      <dgm:prSet/>
      <dgm:spPr/>
      <dgm:t>
        <a:bodyPr/>
        <a:lstStyle/>
        <a:p>
          <a:endParaRPr lang="ru-RU"/>
        </a:p>
      </dgm:t>
    </dgm:pt>
    <dgm:pt modelId="{A852CB3E-EE81-40FE-95BE-84EA357C451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D98F64B-AEE6-4AA6-AECD-7DB3C7C4B77D}" type="parTrans" cxnId="{78995AFB-250B-4414-8B24-3D438B0E4257}">
      <dgm:prSet/>
      <dgm:spPr/>
      <dgm:t>
        <a:bodyPr/>
        <a:lstStyle/>
        <a:p>
          <a:endParaRPr lang="ru-RU"/>
        </a:p>
      </dgm:t>
    </dgm:pt>
    <dgm:pt modelId="{7357638B-3B2B-4396-882D-95BA9485ABFC}" type="sibTrans" cxnId="{78995AFB-250B-4414-8B24-3D438B0E4257}">
      <dgm:prSet/>
      <dgm:spPr/>
      <dgm:t>
        <a:bodyPr/>
        <a:lstStyle/>
        <a:p>
          <a:endParaRPr lang="ru-RU"/>
        </a:p>
      </dgm:t>
    </dgm:pt>
    <dgm:pt modelId="{250D12D2-1970-435E-AE58-BA573E13681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Подготовка специалистов (должны иметь представление о всех подходах; спектр методов)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35DAD55-DEFF-46F3-BB78-2B0C19A24709}" type="parTrans" cxnId="{EA5D9C2C-EB84-4038-BB45-BC887B46B83B}">
      <dgm:prSet/>
      <dgm:spPr/>
      <dgm:t>
        <a:bodyPr/>
        <a:lstStyle/>
        <a:p>
          <a:endParaRPr lang="ru-RU"/>
        </a:p>
      </dgm:t>
    </dgm:pt>
    <dgm:pt modelId="{080CCE40-A42D-4370-9CB2-05415EDF17BD}" type="sibTrans" cxnId="{EA5D9C2C-EB84-4038-BB45-BC887B46B83B}">
      <dgm:prSet/>
      <dgm:spPr/>
      <dgm:t>
        <a:bodyPr/>
        <a:lstStyle/>
        <a:p>
          <a:endParaRPr lang="ru-RU"/>
        </a:p>
      </dgm:t>
    </dgm:pt>
    <dgm:pt modelId="{8342A974-EF3E-4C08-8DD4-BCF5528A58C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Ранний период – развивающие технологии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0F334C0-F143-499D-8338-40353947E47A}" type="parTrans" cxnId="{86537C21-4DFD-470C-B0E2-EF534B03C6A3}">
      <dgm:prSet/>
      <dgm:spPr/>
      <dgm:t>
        <a:bodyPr/>
        <a:lstStyle/>
        <a:p>
          <a:endParaRPr lang="ru-RU"/>
        </a:p>
      </dgm:t>
    </dgm:pt>
    <dgm:pt modelId="{7D8AA10A-B056-4132-9A1E-6309D2AC54AB}" type="sibTrans" cxnId="{86537C21-4DFD-470C-B0E2-EF534B03C6A3}">
      <dgm:prSet/>
      <dgm:spPr/>
      <dgm:t>
        <a:bodyPr/>
        <a:lstStyle/>
        <a:p>
          <a:endParaRPr lang="ru-RU"/>
        </a:p>
      </dgm:t>
    </dgm:pt>
    <dgm:pt modelId="{E8C43138-0BA4-4B0D-A20C-740573727079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Постоянное тестирование, поведенческий подход / эмоционально-смысловой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09A988D-D554-44EA-945D-0EC2FF41307F}" type="parTrans" cxnId="{E2F76F16-F845-431C-8DA5-8B4CB63DD250}">
      <dgm:prSet/>
      <dgm:spPr/>
      <dgm:t>
        <a:bodyPr/>
        <a:lstStyle/>
        <a:p>
          <a:endParaRPr lang="ru-RU"/>
        </a:p>
      </dgm:t>
    </dgm:pt>
    <dgm:pt modelId="{0FF201DB-207D-4685-9514-19ECF5A42BA8}" type="sibTrans" cxnId="{E2F76F16-F845-431C-8DA5-8B4CB63DD250}">
      <dgm:prSet/>
      <dgm:spPr/>
      <dgm:t>
        <a:bodyPr/>
        <a:lstStyle/>
        <a:p>
          <a:endParaRPr lang="ru-RU"/>
        </a:p>
      </dgm:t>
    </dgm:pt>
    <dgm:pt modelId="{79C1DC0C-76FD-4AD1-B789-72F18DE34E24}" type="pres">
      <dgm:prSet presAssocID="{CF3CB461-013B-4F39-A31D-4B3AD0024F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FFD895-5BB0-4E70-939F-6BD87956BFF8}" type="pres">
      <dgm:prSet presAssocID="{699B19B6-4C5D-488C-AA04-29CF9E701745}" presName="composite" presStyleCnt="0"/>
      <dgm:spPr/>
    </dgm:pt>
    <dgm:pt modelId="{FFB7DB72-9A55-4503-87F8-117037F94EAF}" type="pres">
      <dgm:prSet presAssocID="{699B19B6-4C5D-488C-AA04-29CF9E701745}" presName="parentText" presStyleLbl="alignNode1" presStyleIdx="0" presStyleCnt="3" custLinFactNeighborX="0" custLinFactNeighborY="-92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BE30D-C9CD-4EAD-8537-89CF59A2A24B}" type="pres">
      <dgm:prSet presAssocID="{699B19B6-4C5D-488C-AA04-29CF9E701745}" presName="descendantText" presStyleLbl="alignAcc1" presStyleIdx="0" presStyleCnt="3" custScaleY="125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A366B-3151-432F-AB05-F1F4A07C5B76}" type="pres">
      <dgm:prSet presAssocID="{CF8E4CBD-96A3-46EE-A3C8-E08BBD160150}" presName="sp" presStyleCnt="0"/>
      <dgm:spPr/>
    </dgm:pt>
    <dgm:pt modelId="{56E0790A-F396-47F8-8934-A888D5163618}" type="pres">
      <dgm:prSet presAssocID="{2166B430-CABF-418C-B85E-B12113C8C5E5}" presName="composite" presStyleCnt="0"/>
      <dgm:spPr/>
    </dgm:pt>
    <dgm:pt modelId="{19F3B7D1-7CEC-4487-9A9E-84CDCB612E8C}" type="pres">
      <dgm:prSet presAssocID="{2166B430-CABF-418C-B85E-B12113C8C5E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2B0C3-0A4B-4F1A-982C-CC12299819D8}" type="pres">
      <dgm:prSet presAssocID="{2166B430-CABF-418C-B85E-B12113C8C5E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4751E-860C-4EFB-8E48-14E00B6DD3A4}" type="pres">
      <dgm:prSet presAssocID="{0457D498-7477-4B44-BF84-F115A3BDE07B}" presName="sp" presStyleCnt="0"/>
      <dgm:spPr/>
    </dgm:pt>
    <dgm:pt modelId="{02627F64-11D1-4D5D-A6FC-CB13218F1C7E}" type="pres">
      <dgm:prSet presAssocID="{A852CB3E-EE81-40FE-95BE-84EA357C451C}" presName="composite" presStyleCnt="0"/>
      <dgm:spPr/>
    </dgm:pt>
    <dgm:pt modelId="{B4628C81-B43C-48C7-A645-595CE214755F}" type="pres">
      <dgm:prSet presAssocID="{A852CB3E-EE81-40FE-95BE-84EA357C451C}" presName="parentText" presStyleLbl="alignNode1" presStyleIdx="2" presStyleCnt="3" custLinFactNeighborX="0" custLinFactNeighborY="5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732B0-38E9-47EF-BB84-5BE12C311BAE}" type="pres">
      <dgm:prSet presAssocID="{A852CB3E-EE81-40FE-95BE-84EA357C451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A39F3D-291B-4331-98AC-45264122F595}" type="presOf" srcId="{0682350B-DA74-4EEB-A204-8C3B6C941D29}" destId="{BCCBE30D-C9CD-4EAD-8537-89CF59A2A24B}" srcOrd="0" destOrd="0" presId="urn:microsoft.com/office/officeart/2005/8/layout/chevron2"/>
    <dgm:cxn modelId="{78995AFB-250B-4414-8B24-3D438B0E4257}" srcId="{CF3CB461-013B-4F39-A31D-4B3AD0024F5B}" destId="{A852CB3E-EE81-40FE-95BE-84EA357C451C}" srcOrd="2" destOrd="0" parTransId="{1D98F64B-AEE6-4AA6-AECD-7DB3C7C4B77D}" sibTransId="{7357638B-3B2B-4396-882D-95BA9485ABFC}"/>
    <dgm:cxn modelId="{5FFA70CC-DE4D-42C1-9B92-2A1E12802DE0}" srcId="{699B19B6-4C5D-488C-AA04-29CF9E701745}" destId="{0682350B-DA74-4EEB-A204-8C3B6C941D29}" srcOrd="0" destOrd="0" parTransId="{6907F42F-350C-4FDB-9E9A-948F17B3B6D0}" sibTransId="{EA3F59EC-8AC1-4EA5-A319-C878FF09FD2D}"/>
    <dgm:cxn modelId="{517BBED6-0950-4366-B276-9430988B6AD9}" type="presOf" srcId="{E8C43138-0BA4-4B0D-A20C-740573727079}" destId="{BCCBE30D-C9CD-4EAD-8537-89CF59A2A24B}" srcOrd="0" destOrd="2" presId="urn:microsoft.com/office/officeart/2005/8/layout/chevron2"/>
    <dgm:cxn modelId="{E2F76F16-F845-431C-8DA5-8B4CB63DD250}" srcId="{699B19B6-4C5D-488C-AA04-29CF9E701745}" destId="{E8C43138-0BA4-4B0D-A20C-740573727079}" srcOrd="2" destOrd="0" parTransId="{209A988D-D554-44EA-945D-0EC2FF41307F}" sibTransId="{0FF201DB-207D-4685-9514-19ECF5A42BA8}"/>
    <dgm:cxn modelId="{EA5D9C2C-EB84-4038-BB45-BC887B46B83B}" srcId="{A852CB3E-EE81-40FE-95BE-84EA357C451C}" destId="{250D12D2-1970-435E-AE58-BA573E136813}" srcOrd="0" destOrd="0" parTransId="{735DAD55-DEFF-46F3-BB78-2B0C19A24709}" sibTransId="{080CCE40-A42D-4370-9CB2-05415EDF17BD}"/>
    <dgm:cxn modelId="{0A0B0CE9-EE50-4371-B972-29DB6AF2DB29}" type="presOf" srcId="{A852CB3E-EE81-40FE-95BE-84EA357C451C}" destId="{B4628C81-B43C-48C7-A645-595CE214755F}" srcOrd="0" destOrd="0" presId="urn:microsoft.com/office/officeart/2005/8/layout/chevron2"/>
    <dgm:cxn modelId="{AA94E411-0983-4763-8966-2A544EF37388}" srcId="{CF3CB461-013B-4F39-A31D-4B3AD0024F5B}" destId="{699B19B6-4C5D-488C-AA04-29CF9E701745}" srcOrd="0" destOrd="0" parTransId="{913DCDC2-B2C1-4D36-8D0E-B06153CB56AB}" sibTransId="{CF8E4CBD-96A3-46EE-A3C8-E08BBD160150}"/>
    <dgm:cxn modelId="{61E21ACC-E35F-4453-8CC9-B7FFBEBE9B5B}" type="presOf" srcId="{CF3CB461-013B-4F39-A31D-4B3AD0024F5B}" destId="{79C1DC0C-76FD-4AD1-B789-72F18DE34E24}" srcOrd="0" destOrd="0" presId="urn:microsoft.com/office/officeart/2005/8/layout/chevron2"/>
    <dgm:cxn modelId="{761FDDF3-8BAD-4D9C-BEA4-C7C7DB4A7380}" srcId="{CF3CB461-013B-4F39-A31D-4B3AD0024F5B}" destId="{2166B430-CABF-418C-B85E-B12113C8C5E5}" srcOrd="1" destOrd="0" parTransId="{0FB83142-A632-4A31-9164-9F4A16BF4438}" sibTransId="{0457D498-7477-4B44-BF84-F115A3BDE07B}"/>
    <dgm:cxn modelId="{7D532F4E-C268-4F8A-A853-0A68EE599DB7}" type="presOf" srcId="{8342A974-EF3E-4C08-8DD4-BCF5528A58CA}" destId="{BCCBE30D-C9CD-4EAD-8537-89CF59A2A24B}" srcOrd="0" destOrd="1" presId="urn:microsoft.com/office/officeart/2005/8/layout/chevron2"/>
    <dgm:cxn modelId="{192BD92C-677A-484E-B409-FBC5B97864BA}" type="presOf" srcId="{2166B430-CABF-418C-B85E-B12113C8C5E5}" destId="{19F3B7D1-7CEC-4487-9A9E-84CDCB612E8C}" srcOrd="0" destOrd="0" presId="urn:microsoft.com/office/officeart/2005/8/layout/chevron2"/>
    <dgm:cxn modelId="{21DAADF2-B9A1-4003-976B-8A0FF109D478}" type="presOf" srcId="{250D12D2-1970-435E-AE58-BA573E136813}" destId="{F30732B0-38E9-47EF-BB84-5BE12C311BAE}" srcOrd="0" destOrd="0" presId="urn:microsoft.com/office/officeart/2005/8/layout/chevron2"/>
    <dgm:cxn modelId="{86537C21-4DFD-470C-B0E2-EF534B03C6A3}" srcId="{699B19B6-4C5D-488C-AA04-29CF9E701745}" destId="{8342A974-EF3E-4C08-8DD4-BCF5528A58CA}" srcOrd="1" destOrd="0" parTransId="{A0F334C0-F143-499D-8338-40353947E47A}" sibTransId="{7D8AA10A-B056-4132-9A1E-6309D2AC54AB}"/>
    <dgm:cxn modelId="{0839D28F-CE0F-47A0-A606-C3288166F721}" type="presOf" srcId="{717D2C2D-CBB5-441A-92E3-945FD06A47E6}" destId="{C9F2B0C3-0A4B-4F1A-982C-CC12299819D8}" srcOrd="0" destOrd="0" presId="urn:microsoft.com/office/officeart/2005/8/layout/chevron2"/>
    <dgm:cxn modelId="{1CBF078C-7397-4421-A1A9-48993D3F60F0}" type="presOf" srcId="{699B19B6-4C5D-488C-AA04-29CF9E701745}" destId="{FFB7DB72-9A55-4503-87F8-117037F94EAF}" srcOrd="0" destOrd="0" presId="urn:microsoft.com/office/officeart/2005/8/layout/chevron2"/>
    <dgm:cxn modelId="{2FFF1B2D-4D33-453F-9D2C-E2FB636E5BCB}" srcId="{2166B430-CABF-418C-B85E-B12113C8C5E5}" destId="{717D2C2D-CBB5-441A-92E3-945FD06A47E6}" srcOrd="0" destOrd="0" parTransId="{668CF885-DC8D-4831-B918-A180E62599E6}" sibTransId="{D0105BE8-62EE-4583-A444-3CCC982E370C}"/>
    <dgm:cxn modelId="{D331964D-789A-4C05-8CDF-2A264C79BE7A}" type="presParOf" srcId="{79C1DC0C-76FD-4AD1-B789-72F18DE34E24}" destId="{B4FFD895-5BB0-4E70-939F-6BD87956BFF8}" srcOrd="0" destOrd="0" presId="urn:microsoft.com/office/officeart/2005/8/layout/chevron2"/>
    <dgm:cxn modelId="{BD185C9F-981E-4E31-9555-D34AF1CBEF71}" type="presParOf" srcId="{B4FFD895-5BB0-4E70-939F-6BD87956BFF8}" destId="{FFB7DB72-9A55-4503-87F8-117037F94EAF}" srcOrd="0" destOrd="0" presId="urn:microsoft.com/office/officeart/2005/8/layout/chevron2"/>
    <dgm:cxn modelId="{07BAA968-18B1-491E-A73B-F578603FFF7E}" type="presParOf" srcId="{B4FFD895-5BB0-4E70-939F-6BD87956BFF8}" destId="{BCCBE30D-C9CD-4EAD-8537-89CF59A2A24B}" srcOrd="1" destOrd="0" presId="urn:microsoft.com/office/officeart/2005/8/layout/chevron2"/>
    <dgm:cxn modelId="{F6318BFC-8058-42EA-AB4C-E2F5E1AB229E}" type="presParOf" srcId="{79C1DC0C-76FD-4AD1-B789-72F18DE34E24}" destId="{A5CA366B-3151-432F-AB05-F1F4A07C5B76}" srcOrd="1" destOrd="0" presId="urn:microsoft.com/office/officeart/2005/8/layout/chevron2"/>
    <dgm:cxn modelId="{9CDC57F0-28E8-4BCD-AF97-225A1BEF721B}" type="presParOf" srcId="{79C1DC0C-76FD-4AD1-B789-72F18DE34E24}" destId="{56E0790A-F396-47F8-8934-A888D5163618}" srcOrd="2" destOrd="0" presId="urn:microsoft.com/office/officeart/2005/8/layout/chevron2"/>
    <dgm:cxn modelId="{4090EF76-D8F5-45F6-9438-6558EE9139CF}" type="presParOf" srcId="{56E0790A-F396-47F8-8934-A888D5163618}" destId="{19F3B7D1-7CEC-4487-9A9E-84CDCB612E8C}" srcOrd="0" destOrd="0" presId="urn:microsoft.com/office/officeart/2005/8/layout/chevron2"/>
    <dgm:cxn modelId="{BF783D88-FA42-4A19-832B-57182C365B7F}" type="presParOf" srcId="{56E0790A-F396-47F8-8934-A888D5163618}" destId="{C9F2B0C3-0A4B-4F1A-982C-CC12299819D8}" srcOrd="1" destOrd="0" presId="urn:microsoft.com/office/officeart/2005/8/layout/chevron2"/>
    <dgm:cxn modelId="{F9A2ED7A-780E-423F-BC38-EA248D2BD1EC}" type="presParOf" srcId="{79C1DC0C-76FD-4AD1-B789-72F18DE34E24}" destId="{E9A4751E-860C-4EFB-8E48-14E00B6DD3A4}" srcOrd="3" destOrd="0" presId="urn:microsoft.com/office/officeart/2005/8/layout/chevron2"/>
    <dgm:cxn modelId="{D22333C0-5EA5-4744-98C5-12EE84A64CFB}" type="presParOf" srcId="{79C1DC0C-76FD-4AD1-B789-72F18DE34E24}" destId="{02627F64-11D1-4D5D-A6FC-CB13218F1C7E}" srcOrd="4" destOrd="0" presId="urn:microsoft.com/office/officeart/2005/8/layout/chevron2"/>
    <dgm:cxn modelId="{D0DFB90C-A2BD-40CD-B067-7955B61DB76A}" type="presParOf" srcId="{02627F64-11D1-4D5D-A6FC-CB13218F1C7E}" destId="{B4628C81-B43C-48C7-A645-595CE214755F}" srcOrd="0" destOrd="0" presId="urn:microsoft.com/office/officeart/2005/8/layout/chevron2"/>
    <dgm:cxn modelId="{7B0ECA7C-C55C-472D-9CB5-383F34A6FE62}" type="presParOf" srcId="{02627F64-11D1-4D5D-A6FC-CB13218F1C7E}" destId="{F30732B0-38E9-47EF-BB84-5BE12C311BAE}" srcOrd="1" destOrd="0" presId="urn:microsoft.com/office/officeart/2005/8/layout/chevron2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218222-8059-4C79-8684-D6494F8FC06B}">
      <dsp:nvSpPr>
        <dsp:cNvPr id="0" name=""/>
        <dsp:cNvSpPr/>
      </dsp:nvSpPr>
      <dsp:spPr>
        <a:xfrm>
          <a:off x="2857" y="1404833"/>
          <a:ext cx="2786062" cy="836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Ленинградская область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7" y="1404833"/>
        <a:ext cx="2786062" cy="836683"/>
      </dsp:txXfrm>
    </dsp:sp>
    <dsp:sp modelId="{DE2C7A60-C302-4101-8E5F-F03E6E60986D}">
      <dsp:nvSpPr>
        <dsp:cNvPr id="0" name=""/>
        <dsp:cNvSpPr/>
      </dsp:nvSpPr>
      <dsp:spPr>
        <a:xfrm>
          <a:off x="2857" y="2241516"/>
          <a:ext cx="2786062" cy="3211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Ресурсный центр - Областной центр ППМСП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Дополнительное финансирование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7" y="2241516"/>
        <a:ext cx="2786062" cy="3211650"/>
      </dsp:txXfrm>
    </dsp:sp>
    <dsp:sp modelId="{ED869493-7EAF-4D68-932C-F15DFE0365FF}">
      <dsp:nvSpPr>
        <dsp:cNvPr id="0" name=""/>
        <dsp:cNvSpPr/>
      </dsp:nvSpPr>
      <dsp:spPr>
        <a:xfrm>
          <a:off x="3178968" y="1404833"/>
          <a:ext cx="2786062" cy="836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Воронежская область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78968" y="1404833"/>
        <a:ext cx="2786062" cy="836683"/>
      </dsp:txXfrm>
    </dsp:sp>
    <dsp:sp modelId="{8B24B506-2E40-424B-A9F6-A7EA77EAA6D0}">
      <dsp:nvSpPr>
        <dsp:cNvPr id="0" name=""/>
        <dsp:cNvSpPr/>
      </dsp:nvSpPr>
      <dsp:spPr>
        <a:xfrm>
          <a:off x="3178968" y="2241516"/>
          <a:ext cx="2786062" cy="3211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Координатор -Воронежский институт развития образования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Дополнительное финансирование (коэффициент – 19)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78968" y="2241516"/>
        <a:ext cx="2786062" cy="3211650"/>
      </dsp:txXfrm>
    </dsp:sp>
    <dsp:sp modelId="{B455312F-82DD-4F52-954C-36FCBA1AF3E8}">
      <dsp:nvSpPr>
        <dsp:cNvPr id="0" name=""/>
        <dsp:cNvSpPr/>
      </dsp:nvSpPr>
      <dsp:spPr>
        <a:xfrm>
          <a:off x="6238901" y="1354891"/>
          <a:ext cx="2786062" cy="836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Астраханская область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8901" y="1354891"/>
        <a:ext cx="2786062" cy="836683"/>
      </dsp:txXfrm>
    </dsp:sp>
    <dsp:sp modelId="{6833932B-45EA-4598-86B6-0BBBECD184ED}">
      <dsp:nvSpPr>
        <dsp:cNvPr id="0" name=""/>
        <dsp:cNvSpPr/>
      </dsp:nvSpPr>
      <dsp:spPr>
        <a:xfrm>
          <a:off x="6355080" y="2241516"/>
          <a:ext cx="2786062" cy="3211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Ресурсный центр – Центр реабилитации детей (социальная сфера)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55080" y="2241516"/>
        <a:ext cx="2786062" cy="3211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5E8F5-DE7D-4DE8-AA26-6B4B52E4AC7F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ACA9D-B0A9-4D36-9BBA-8C7BA36B8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05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8 по 10 апреля в Санкт-Петербургской академии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постдипломного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педагогического образования проходил всероссийский семинар-совещание, посвященный обсуждению эффективного функционирования региональной системы психолого-педагогической и медико-социальной помощи.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обсуждения назревших профессиональных вопросов в Санкт-Петербург приехали психологи и методисты из 32 регионов нашей страны.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Символическим образом семинара-совещания стал образ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мостов 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 символа СПб.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ACA9D-B0A9-4D36-9BBA-8C7BA36B834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Первый день был посвящен актуальным задачам функционирования системы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психолого-Ппедагогической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медико-социальной помощи. На пленарном заседании участников приветствовали В.Н. Волков - представитель Комитета по образованию Санкт-Петербурга, Е.И. Казакова - доктор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наук, профессор СПбГУ, С.В.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Жолован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ректор СПб АППО. Прозвучали доклады Л.М.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Кобриной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доктора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наук, профессора, проректора  ЛГУ им. А.С. Пушкина (Санкт-Петербург) и Ю.М.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Забродина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доктора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наук, профессора, проректора МГППУ по УМО, действительного государственного советника РФ, вице-президента, члена Президиума Федерации психологов образования России (Москва).</a:t>
            </a:r>
          </a:p>
          <a:p>
            <a:r>
              <a:rPr lang="ru-RU" dirty="0" smtClean="0"/>
              <a:t>Первый мост перекинула</a:t>
            </a:r>
            <a:r>
              <a:rPr lang="ru-RU" baseline="0" dirty="0" smtClean="0"/>
              <a:t> в своем выступлении Елена Ивановна Казакова, из 90-х прошлого века в настоящее время, напомнив, что первая Всероссийская конференция специалистов службы сопровождения–помощи состоялась в 1998 г., в настоящее время – вновь возвращаемся к данной проблематике на уровне Всероссийского семинара-совещания.</a:t>
            </a:r>
          </a:p>
          <a:p>
            <a:r>
              <a:rPr lang="ru-RU" baseline="0" dirty="0" smtClean="0"/>
              <a:t>Причины, по которым это стало возможно, по мнению Е.И. Казаковой, следующие:</a:t>
            </a:r>
          </a:p>
          <a:p>
            <a:pPr>
              <a:buFontTx/>
              <a:buChar char="-"/>
            </a:pPr>
            <a:r>
              <a:rPr lang="ru-RU" baseline="0" dirty="0" smtClean="0"/>
              <a:t> система сопровождения «жива»</a:t>
            </a:r>
          </a:p>
          <a:p>
            <a:pPr>
              <a:buFontTx/>
              <a:buChar char="-"/>
            </a:pPr>
            <a:r>
              <a:rPr lang="ru-RU" baseline="0" dirty="0" smtClean="0"/>
              <a:t> введение новых образовательных стандартов, обязательно – психолого-педагогические условия и каждая школа должна определиться как это будет делать;</a:t>
            </a:r>
          </a:p>
          <a:p>
            <a:pPr>
              <a:buFontTx/>
              <a:buChar char="-"/>
            </a:pPr>
            <a:r>
              <a:rPr lang="ru-RU" baseline="0" dirty="0" smtClean="0"/>
              <a:t> результаты итоговой аттестации выпускников оставляют желать лучшего, </a:t>
            </a:r>
            <a:r>
              <a:rPr lang="ru-RU" baseline="0" dirty="0" err="1" smtClean="0"/>
              <a:t>демотивированность</a:t>
            </a:r>
            <a:r>
              <a:rPr lang="ru-RU" baseline="0" dirty="0" smtClean="0"/>
              <a:t> детей к обучению</a:t>
            </a:r>
          </a:p>
          <a:p>
            <a:pPr>
              <a:buFontTx/>
              <a:buNone/>
            </a:pPr>
            <a:r>
              <a:rPr lang="ru-RU" baseline="0" dirty="0" smtClean="0"/>
              <a:t>Степан Васильевич </a:t>
            </a:r>
            <a:r>
              <a:rPr lang="ru-RU" baseline="0" dirty="0" err="1" smtClean="0"/>
              <a:t>Жолован</a:t>
            </a:r>
            <a:r>
              <a:rPr lang="ru-RU" baseline="0" dirty="0" smtClean="0"/>
              <a:t>, ректор Академии дал краткую справку о системе ПС в СПб. В частности, он напомнил, </a:t>
            </a:r>
          </a:p>
          <a:p>
            <a:pPr>
              <a:buFontTx/>
              <a:buChar char="-"/>
            </a:pPr>
            <a:r>
              <a:rPr lang="ru-RU" baseline="0" dirty="0" smtClean="0"/>
              <a:t>что 1 –</a:t>
            </a:r>
            <a:r>
              <a:rPr lang="ru-RU" baseline="0" dirty="0" err="1" smtClean="0"/>
              <a:t>ый</a:t>
            </a:r>
            <a:r>
              <a:rPr lang="ru-RU" baseline="0" dirty="0" smtClean="0"/>
              <a:t> центр </a:t>
            </a:r>
            <a:r>
              <a:rPr lang="ru-RU" baseline="0" dirty="0" err="1" smtClean="0"/>
              <a:t>ПМС-помощи</a:t>
            </a:r>
            <a:r>
              <a:rPr lang="ru-RU" baseline="0" dirty="0" smtClean="0"/>
              <a:t> был создан в 1990 г. в центральном районе СПб – центр «Развитие»,</a:t>
            </a:r>
          </a:p>
          <a:p>
            <a:pPr>
              <a:buFontTx/>
              <a:buNone/>
            </a:pPr>
            <a:r>
              <a:rPr lang="ru-RU" baseline="0" dirty="0" smtClean="0"/>
              <a:t>а в 1994 г. </a:t>
            </a:r>
            <a:r>
              <a:rPr lang="ru-RU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каждом районе города  открыты </a:t>
            </a:r>
            <a:r>
              <a:rPr lang="ru-RU" sz="1200" b="1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психолого-медико-социальные</a:t>
            </a:r>
            <a:r>
              <a:rPr lang="ru-RU" sz="12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центры и центры психолого-педагогической реабилитации и коррекции</a:t>
            </a:r>
            <a:r>
              <a:rPr lang="ru-RU" sz="1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которые составили основу новой региональной системы психолого-социальной помощи.</a:t>
            </a:r>
            <a:r>
              <a:rPr lang="ru-RU" baseline="0" dirty="0" smtClean="0"/>
              <a:t>.</a:t>
            </a:r>
          </a:p>
          <a:p>
            <a:pPr>
              <a:buFontTx/>
              <a:buNone/>
            </a:pPr>
            <a:r>
              <a:rPr lang="ru-RU" baseline="0" dirty="0" smtClean="0"/>
              <a:t>Сегодня ПС СПб представлена 18 </a:t>
            </a:r>
            <a:r>
              <a:rPr lang="ru-RU" baseline="0" dirty="0" err="1" smtClean="0"/>
              <a:t>ПМСС-Центрами</a:t>
            </a:r>
            <a:r>
              <a:rPr lang="ru-RU" baseline="0" dirty="0" smtClean="0"/>
              <a:t>, фактически в каждом административном районе. Помимо них, действуют и </a:t>
            </a:r>
            <a:r>
              <a:rPr lang="ru-RU" baseline="0" dirty="0" err="1" smtClean="0"/>
              <a:t>внутришкольные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ПМС-центры</a:t>
            </a:r>
            <a:r>
              <a:rPr lang="ru-RU" baseline="0" dirty="0" smtClean="0"/>
              <a:t> (например, Гимназия № 56 г. СПб), а также штат </a:t>
            </a:r>
            <a:r>
              <a:rPr lang="ru-RU" b="0" baseline="0" dirty="0" smtClean="0"/>
              <a:t>психологов в образовательных организациях города</a:t>
            </a:r>
          </a:p>
          <a:p>
            <a:pPr>
              <a:buFontTx/>
              <a:buNone/>
            </a:pPr>
            <a:r>
              <a:rPr lang="ru-RU" b="0" baseline="0" dirty="0" smtClean="0"/>
              <a:t>Лариса Михайловна </a:t>
            </a:r>
            <a:r>
              <a:rPr lang="ru-RU" b="0" baseline="0" dirty="0" err="1" smtClean="0"/>
              <a:t>Кобрина</a:t>
            </a:r>
            <a:r>
              <a:rPr lang="ru-RU" b="0" baseline="0" dirty="0" smtClean="0"/>
              <a:t>  акцентировала внимание на проблемах отечественного специального образования. Она подчеркнула, что к психолого-педагогическому сопровождению в каждой образовательной организации необходимо привлекать специалистов в области дефектологии. Сегодня, дети, нуждающиеся в специальной помощи, окажутся в условиях инклюзии, лишенными права на эту специальную помощь. ПМПК- только диагностирует и определяет индивидуальный маршрут, а сопровождение не осуществляет. Инклюзивное образование – это, прежде всего, сопровождение. Инклюзия без специалистов – это только декларирование! До сих пор инклюзивное образование не решает проблемы получения «равных прав и свобод» (ст. 79 ФЗ-273 «Об образовании в РФ».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chemeClr val="tx2"/>
                </a:solidFill>
              </a:rPr>
              <a:t>Включение технологий системы специального образования в практику общеобразовательных школ, создание специальных условий воспитания и обучения в образовательной среде является оптимальной формой организации  психолого-педагогического сопровождения под руководством ПМПК.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chemeClr val="tx2"/>
                </a:solidFill>
              </a:rPr>
              <a:t>Ресурсные центры, которыми могут и должны стать специальные школы, обеспечат психолого-педагогическое сопровождение процесса инклюзии </a:t>
            </a:r>
            <a:br>
              <a:rPr lang="ru-RU" sz="1200" b="0" dirty="0" smtClean="0">
                <a:solidFill>
                  <a:schemeClr val="tx2"/>
                </a:solidFill>
              </a:rPr>
            </a:br>
            <a:r>
              <a:rPr lang="ru-RU" sz="1200" b="0" dirty="0" smtClean="0">
                <a:solidFill>
                  <a:schemeClr val="tx2"/>
                </a:solidFill>
              </a:rPr>
              <a:t>в организациях общего образования, внедрение коррекционно-развивающей работы.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chemeClr val="tx2"/>
                </a:solidFill>
              </a:rPr>
              <a:t>Юрий Михайлович </a:t>
            </a:r>
            <a:r>
              <a:rPr lang="ru-RU" sz="1200" b="0" dirty="0" err="1" smtClean="0">
                <a:solidFill>
                  <a:schemeClr val="tx2"/>
                </a:solidFill>
              </a:rPr>
              <a:t>Забродин</a:t>
            </a:r>
            <a:r>
              <a:rPr lang="ru-RU" sz="1200" b="0" dirty="0" smtClean="0">
                <a:solidFill>
                  <a:schemeClr val="tx2"/>
                </a:solidFill>
              </a:rPr>
              <a:t> познакомил с новым профессиональным стандартом педагога, обозначил 1 января 2017</a:t>
            </a:r>
            <a:r>
              <a:rPr lang="ru-RU" sz="1200" b="0" baseline="0" dirty="0" smtClean="0">
                <a:solidFill>
                  <a:schemeClr val="tx2"/>
                </a:solidFill>
              </a:rPr>
              <a:t> – датой введения данного Стандарта. Стандарт психолога должен пройти общественное обсуждение в мае 2015 г. </a:t>
            </a:r>
            <a:endParaRPr lang="ru-RU" sz="1200" b="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  <a:p>
            <a:pPr>
              <a:buFontTx/>
              <a:buNone/>
            </a:pPr>
            <a:endParaRPr lang="ru-RU" baseline="0" dirty="0" smtClean="0"/>
          </a:p>
          <a:p>
            <a:pPr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ACA9D-B0A9-4D36-9BBA-8C7BA36B83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ACA9D-B0A9-4D36-9BBA-8C7BA36B834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ACA9D-B0A9-4D36-9BBA-8C7BA36B834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ACA9D-B0A9-4D36-9BBA-8C7BA36B834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5C2FF"/>
            </a:gs>
            <a:gs pos="13000">
              <a:srgbClr val="85C2FF"/>
            </a:gs>
            <a:gs pos="28000">
              <a:srgbClr val="C4D6EB"/>
            </a:gs>
            <a:gs pos="78999">
              <a:srgbClr val="FFFF00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utism-frc.ru/about/51-smi-o-na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autism-frc.ru/articles/346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8286808" cy="1470025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Комплексное сопровождение детей с расстройствами </a:t>
            </a:r>
            <a:r>
              <a:rPr lang="ru-RU" sz="3200" b="1" cap="all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32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спектра </a:t>
            </a:r>
            <a:endParaRPr lang="ru-RU" sz="32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50030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материалам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Всероссийской научно-практической  конференции                            22 – 24 ноября 2017 г. 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5715016"/>
            <a:ext cx="701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Н.В. Малухина, научный сотрудник центра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психолого-педагогической службы сопровождения в образовании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АОУ ВО ДПО «ВИРО»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32" name="Picture 8" descr="http://diagcentr-saratov.ru/wp-content/uploads/2017/06/link_autism-fr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214818"/>
            <a:ext cx="4214842" cy="1396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357166"/>
            <a:ext cx="8786842" cy="1143000"/>
          </a:xfrm>
        </p:spPr>
        <p:txBody>
          <a:bodyPr>
            <a:noAutofit/>
          </a:bodyPr>
          <a:lstStyle/>
          <a:p>
            <a:r>
              <a:rPr lang="ru-RU" sz="26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Пленарное заседание </a:t>
            </a:r>
            <a:br>
              <a:rPr lang="ru-RU" sz="26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«Региональные модели комплексного сопровождения детей с РАС»</a:t>
            </a:r>
            <a:endParaRPr lang="ru-RU" sz="26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2214555"/>
            <a:ext cx="5715040" cy="242889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в РФ системы по сопровождению детей с РАС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Сеть ресурсных региональных центров по сопровождению детей с РАС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http://mgppu.ru/files/people/12b1dbc0d6b9c9ef767a19e93225c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714488"/>
            <a:ext cx="2493633" cy="29554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4876" y="4826675"/>
            <a:ext cx="4071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              </a:t>
            </a:r>
            <a:r>
              <a:rPr lang="ru-RU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Алехина Светлана Владимировна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кандидат психологических наук, проректор по инклюзивному образованию МГППУ, директор Института проблем инклюзивного образования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57166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6050" y="285728"/>
            <a:ext cx="3466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регионов</a:t>
            </a:r>
            <a:endParaRPr lang="ru-RU" sz="28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Тенденции в развитии региональных систем помощи детям с РАС</a:t>
            </a:r>
            <a:endParaRPr lang="ru-RU" sz="28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Неравномерность в развитии региональных систем помощи детям с РАС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Неточность статистических данных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Недостаточный охват образовательными услугами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Организации, выполняющие роль региональных центров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центр-ППМСП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ИРО, реабилитационный центр, др.)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Корректирующие коэффициенты финансирования образования детей с РАС (от 4 до 6%)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http://autism-frc.ru/ckeditor_assets/pictures/36/content_dsc_3801.jpg"/>
          <p:cNvPicPr>
            <a:picLocks noChangeAspect="1" noChangeArrowheads="1"/>
          </p:cNvPicPr>
          <p:nvPr/>
        </p:nvPicPr>
        <p:blipFill>
          <a:blip r:embed="rId3" cstate="print"/>
          <a:srcRect t="11194"/>
          <a:stretch>
            <a:fillRect/>
          </a:stretch>
        </p:blipFill>
        <p:spPr bwMode="auto">
          <a:xfrm>
            <a:off x="6215074" y="1618970"/>
            <a:ext cx="2424082" cy="32411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5103674"/>
            <a:ext cx="48329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r"/>
            <a:r>
              <a:rPr lang="ru-RU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Хаустов </a:t>
            </a:r>
          </a:p>
          <a:p>
            <a:pPr indent="457200" algn="r"/>
            <a:r>
              <a:rPr lang="ru-RU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Артур Валерьевич</a:t>
            </a:r>
            <a:r>
              <a:rPr lang="ru-RU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457200"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кандидат педагогических наук,</a:t>
            </a:r>
          </a:p>
          <a:p>
            <a:pPr indent="457200"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Федерального ресурсного центра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6150114"/>
            <a:ext cx="4479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http://autism-frc.ru/about/51-smi-o-nas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коррекции: что выбрать?</a:t>
            </a:r>
            <a:endParaRPr lang="ru-RU" sz="32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s3-eu-west-1.amazonaws.com/pravdasevera/mbxxecz0/c8v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000108"/>
            <a:ext cx="2143140" cy="2143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86578" y="3571876"/>
            <a:ext cx="2000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Морозов 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Сергей Алексеевич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928670"/>
          <a:ext cx="628654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57356" y="5715016"/>
            <a:ext cx="569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задачи стоят на данный момент?</a:t>
            </a:r>
            <a:endParaRPr lang="ru-RU" b="1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621166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методы на данный момент могут решать данную задачу?</a:t>
            </a:r>
            <a:endParaRPr kumimoji="0" lang="ru-RU" b="1" i="0" u="none" strike="noStrike" cap="all" normalizeH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коррекции: что выбрать?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5572164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Определить конкретную проблему и подобрать к ней метод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более всего мешает ребенку сегодня жить? 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Речевые расстройства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(мотивация использования речи)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Поведение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(навык сотрудничества)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Сенсорные нарушения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(сенсорная интеграция)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doctu.ru/storage.public/images/doctors/150x225/eb/eb6a570b8aa5678163637d23fcb46a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571612"/>
            <a:ext cx="2000264" cy="3000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86447" y="4643446"/>
            <a:ext cx="3143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cap="all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Манелис</a:t>
            </a:r>
            <a:r>
              <a:rPr lang="ru-RU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Наталия Георгиевна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кандидат психол. наук,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методист ФРЦ по организации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комплексного сопровождения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 РАС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142984"/>
            <a:ext cx="6215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Специалисту важно понимать границы применения конкретного метода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143248"/>
            <a:ext cx="537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clipground.com/images/blue-rain-clipar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8484">
            <a:off x="1518413" y="193541"/>
            <a:ext cx="5532582" cy="6595130"/>
          </a:xfrm>
          <a:prstGeom prst="rect">
            <a:avLst/>
          </a:prstGeom>
          <a:noFill/>
        </p:spPr>
      </p:pic>
      <p:pic>
        <p:nvPicPr>
          <p:cNvPr id="5" name="Picture 8" descr="http://diagcentr-saratov.ru/wp-content/uploads/2017/06/link_autism-fr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786322"/>
            <a:ext cx="3143272" cy="10412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57752" y="5929330"/>
            <a:ext cx="41245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http://autism-frc.ru/articles/346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357562"/>
            <a:ext cx="2043663" cy="284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3786190"/>
            <a:ext cx="1896878" cy="274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4286256"/>
            <a:ext cx="1642051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4643446"/>
            <a:ext cx="1375063" cy="199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9124" y="0"/>
            <a:ext cx="64561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330" y="1071546"/>
            <a:ext cx="8898670" cy="484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857892"/>
          </a:xfrm>
        </p:spPr>
        <p:txBody>
          <a:bodyPr>
            <a:normAutofit/>
          </a:bodyPr>
          <a:lstStyle/>
          <a:p>
            <a:endParaRPr lang="ru-RU" sz="2000" b="1" i="1" dirty="0" smtClean="0"/>
          </a:p>
          <a:p>
            <a:endParaRPr lang="ru-RU" sz="2000" b="1" i="1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</a:t>
            </a:r>
          </a:p>
          <a:p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http://autism-frc.ru/ckeditor_assets/pictures/760/content_221117_4_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85794"/>
            <a:ext cx="7389464" cy="452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4348" y="564357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cap="all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Синюгина</a:t>
            </a:r>
            <a:r>
              <a:rPr lang="ru-RU" sz="2000" b="1" i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Татьяна Юрьевна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образования и науки РФ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xn--80abucjiibhv9a.xn--p1ai/media/persons/full/41d534e06f18c6c98f4c.jpeg"/>
          <p:cNvPicPr>
            <a:picLocks noChangeAspect="1" noChangeArrowheads="1"/>
          </p:cNvPicPr>
          <p:nvPr/>
        </p:nvPicPr>
        <p:blipFill>
          <a:blip r:embed="rId2" cstate="print"/>
          <a:srcRect t="8392"/>
          <a:stretch>
            <a:fillRect/>
          </a:stretch>
        </p:blipFill>
        <p:spPr bwMode="auto">
          <a:xfrm>
            <a:off x="642910" y="1071546"/>
            <a:ext cx="2428892" cy="31192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429132"/>
            <a:ext cx="32146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Терехина</a:t>
            </a:r>
          </a:p>
          <a:p>
            <a:pPr algn="r"/>
            <a:r>
              <a:rPr lang="ru-RU" b="1" i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Ирина Олеговна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Департамента государственной политики в сфере защиты прав детей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928670"/>
            <a:ext cx="3453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 по ранней помощи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12858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Примерные АООП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дошкольному образованию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1928802"/>
            <a:ext cx="2713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 №1014 – нормы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2285992"/>
            <a:ext cx="3708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убрать норму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наполняемости классов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29289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педагога-психолога и учителя-дефектолога – дополнить обучающимися с РАС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38576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Дефектологическое образование – самостоятельное направление -  обучение детей с РАС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4714884"/>
            <a:ext cx="4911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Экспертный совет при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5214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Закон об образовании, Приказ %1015 – вариативные формы образования детей с ОВЗ, в т.ч. и «ресурсный класс»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6072206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 РАС, обучающиеся на дому , должны получать качественное образование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Пленарное заседание </a:t>
            </a:r>
            <a:b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«РАС: современные научные исследования»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clipground.com/images/blue-rain-clipar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68484">
            <a:off x="1894253" y="647143"/>
            <a:ext cx="5489443" cy="6543706"/>
          </a:xfrm>
          <a:prstGeom prst="rect">
            <a:avLst/>
          </a:prstGeom>
          <a:noFill/>
        </p:spPr>
      </p:pic>
      <p:sp>
        <p:nvSpPr>
          <p:cNvPr id="62466" name="AutoShape 2" descr="https://euroradio.fm/sites/default/files/styles/gallery_main/public/legacy_articles/miniatures/2015/03/scienka-0403.jpg?itok=pe4S5Gw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8" name="AutoShape 4" descr="https://euroradio.fm/sites/default/files/styles/gallery_main/public/legacy_articles/miniatures/2015/03/scienka-0403.jpg?itok=pe4S5Gw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70" name="Picture 6" descr="http://stroyusnulya.ru/wp-content/uploads/2012/06/Razrushenie-fundamenta-kirpichnogo-doma-foto-768x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643446"/>
            <a:ext cx="2743200" cy="2035969"/>
          </a:xfrm>
          <a:prstGeom prst="rect">
            <a:avLst/>
          </a:prstGeom>
          <a:noFill/>
        </p:spPr>
      </p:pic>
      <p:pic>
        <p:nvPicPr>
          <p:cNvPr id="62478" name="Picture 14" descr="http://v.img.com.ua/b/orig/f/f9/e802b7b3f88f8b843013bb989f643f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143380"/>
            <a:ext cx="3086028" cy="2057351"/>
          </a:xfrm>
          <a:prstGeom prst="rect">
            <a:avLst/>
          </a:prstGeom>
          <a:noFill/>
        </p:spPr>
      </p:pic>
      <p:sp>
        <p:nvSpPr>
          <p:cNvPr id="62482" name="AutoShape 18" descr="https://tuvinka.files.wordpress.com/2015/09/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84" name="AutoShape 20" descr="https://tuvinka.files.wordpress.com/2015/09/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img-fotki.yandex.ru/get/14/6846803.5e/0_11f423_34e2daf0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img-fotki.yandex.ru/get/14/6846803.5e/0_11f423_34e2daf0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://bump.ru/resources/000/000/000/001/687/1687774_1024x768.jpg"/>
          <p:cNvPicPr>
            <a:picLocks noChangeAspect="1" noChangeArrowheads="1"/>
          </p:cNvPicPr>
          <p:nvPr/>
        </p:nvPicPr>
        <p:blipFill>
          <a:blip r:embed="rId5" cstate="print"/>
          <a:srcRect l="17022"/>
          <a:stretch>
            <a:fillRect/>
          </a:stretch>
        </p:blipFill>
        <p:spPr bwMode="auto">
          <a:xfrm>
            <a:off x="785786" y="3714752"/>
            <a:ext cx="2438232" cy="195702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Пленарное заседание </a:t>
            </a:r>
            <a:b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«РАС: современные научные исследования»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1000132"/>
          </a:xfrm>
        </p:spPr>
        <p:txBody>
          <a:bodyPr>
            <a:noAutofit/>
          </a:bodyPr>
          <a:lstStyle/>
          <a:p>
            <a:r>
              <a:rPr lang="ru-RU" sz="26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Пленарное заседание </a:t>
            </a:r>
            <a:br>
              <a:rPr lang="ru-RU" sz="26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«РАС: современные научные исследования»</a:t>
            </a:r>
            <a:endParaRPr lang="ru-RU" sz="26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97207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Нейрофизиологические исследования аутизма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autism-frc.ru/ckeditor_assets/pictures/757/content_221117_1_1.jpg"/>
          <p:cNvPicPr/>
          <p:nvPr/>
        </p:nvPicPr>
        <p:blipFill>
          <a:blip r:embed="rId3" cstate="print"/>
          <a:srcRect l="36836" t="22646" r="34828"/>
          <a:stretch>
            <a:fillRect/>
          </a:stretch>
        </p:blipFill>
        <p:spPr bwMode="auto">
          <a:xfrm>
            <a:off x="571472" y="1500174"/>
            <a:ext cx="1945926" cy="357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5143512"/>
            <a:ext cx="3643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Строганова </a:t>
            </a:r>
          </a:p>
          <a:p>
            <a:pPr algn="r"/>
            <a:r>
              <a:rPr lang="ru-RU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Татьяна Александровна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центра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нейрокогнитивных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исследований МГППУ  </a:t>
            </a:r>
          </a:p>
        </p:txBody>
      </p:sp>
      <p:pic>
        <p:nvPicPr>
          <p:cNvPr id="7" name="Picture 6" descr="http://stroyusnulya.ru/wp-content/uploads/2012/06/Razrushenie-fundamenta-kirpichnogo-doma-foto-768x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86124"/>
            <a:ext cx="3643338" cy="2704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lipground.com/images/blue-rain-clipar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959550" cy="3527940"/>
          </a:xfrm>
          <a:prstGeom prst="rect">
            <a:avLst/>
          </a:prstGeom>
          <a:noFill/>
        </p:spPr>
      </p:pic>
      <p:pic>
        <p:nvPicPr>
          <p:cNvPr id="1026" name="Picture 2" descr="http://psyjournals.ru/files/82766/%D0%91%D0%BE%D0%B3%D0%B4%D0%B0%D1%88%D0%B8%D0%BD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857232"/>
            <a:ext cx="2309835" cy="346475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6248" y="435769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Богдашина </a:t>
            </a:r>
          </a:p>
          <a:p>
            <a:pPr algn="r"/>
            <a:r>
              <a:rPr lang="ru-RU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Борисовна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доктор философских наук, консультант Европейского института образования и психологии ребенка, главный научный консультант Международного института аутизма, Великобритания</a:t>
            </a:r>
            <a:endParaRPr lang="ru-RU" dirty="0"/>
          </a:p>
        </p:txBody>
      </p:sp>
      <p:pic>
        <p:nvPicPr>
          <p:cNvPr id="9" name="Picture 14" descr="http://v.img.com.ua/b/orig/f/f9/e802b7b3f88f8b843013bb989f643f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00504"/>
            <a:ext cx="3371780" cy="224785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18573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аутизм –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аутистическое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расстройство – РАС - 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71462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заканчивается аутизм, где начинается норма?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3429000"/>
            <a:ext cx="2671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Аутизмы, а не аутизм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6429388" cy="3139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Классификация по МКБ-10: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F84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Общие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первазивные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расстройства развития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F84.0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Детский аутизм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F84.1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Атипичный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аутизм 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F84.2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Синдром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F84.3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Другое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дезинтегративное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расстройство детского возраста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F84.4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Гиперактивное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расстройство, сочетающееся с умственной отсталостью и стереотипными движениями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F84.5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Синдром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Аспергера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F84.8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Другие общие расстройства развития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F84.9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Общее расстройство развития, неуточненное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4" name="AutoShape 2" descr="https://i1.ytimg.com/vi/H0MFDIyooZI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https://i1.ytimg.com/vi/H0MFDIyooZI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i1.ytimg.com/vi/H0MFDIyooZI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2" cstate="print"/>
          <a:srcRect l="29652" t="14537" r="14097" b="12546"/>
          <a:stretch>
            <a:fillRect/>
          </a:stretch>
        </p:blipFill>
        <p:spPr bwMode="auto">
          <a:xfrm>
            <a:off x="6500826" y="142852"/>
            <a:ext cx="24248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929058" y="2500306"/>
            <a:ext cx="5073645" cy="1477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all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Симашова</a:t>
            </a:r>
            <a:r>
              <a:rPr kumimoji="0" lang="ru-RU" b="1" u="none" strike="noStrike" cap="all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all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Наталья Валентиновна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доктор медицинских наук,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ав. отделом детской психиатрии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Научного центра психического здоровья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08768" y="4071942"/>
            <a:ext cx="3535232" cy="14773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Минздрав России от 10 августа 2017 г. № 514н «О порядке проведения профилактических медицинских осмотров несовершеннолетних»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071810"/>
            <a:ext cx="5500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МКБ – 11: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Расстройства психические,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поведенческие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нейроразвития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Расстройства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нейроразвития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6A02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Расстройство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спектра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500570"/>
            <a:ext cx="5715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6A02.1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 без нарушения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интеллектуального развития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 мягким или отсутствующим нарушением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функционального языка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57826"/>
            <a:ext cx="585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6A02.2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 с нарушением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 мягким или отсутствующим нарушением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000768"/>
            <a:ext cx="600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6A02.3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 без нарушения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 нарушением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396335"/>
            <a:ext cx="5929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6A02.4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 с нарушением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 нарушением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2066" y="5572140"/>
            <a:ext cx="407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6A02.5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 без нарушения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 отсутствием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2066" y="6211669"/>
            <a:ext cx="4786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6A02.Y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Другое специфическое РАС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6A02.Z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 неуточнённое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571604" y="4429132"/>
            <a:ext cx="698377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all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Морозов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all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Сергей Алексеевич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кандидат биологических наук,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редседатель Общества помощи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аутичным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детям «Добро»,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ведущий научный сотрудник ФГАУ «ФИРО»,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член межведомственной рабочей группы по проблемам помощи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лицам с РАС при вице-премьере РФ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9" name="Picture 3" descr="http://s3-eu-west-1.amazonaws.com/pravdasevera/mbxxecz0/c8v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642918"/>
            <a:ext cx="3608389" cy="36083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4291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эффективности практик работы с детьми с РАС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000240"/>
            <a:ext cx="4214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Единственный надежный критерий в аутизме – динамика развития каждого ребенка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28596" y="3857628"/>
            <a:ext cx="3214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Уже пора работать, а не спорить.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500298" y="5000636"/>
            <a:ext cx="6416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Баенская</a:t>
            </a:r>
            <a:r>
              <a:rPr kumimoji="0" lang="ru-RU" b="1" i="0" u="none" strike="noStrike" cap="all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Елена Ростиславовна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доктор психологических наук,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главный научный сотрудник лаборатории содержания и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методов обучения детей с эмоциональными нарушениями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ФГБНУ «Институт коррекционной педагогики РАО»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3" name="Picture 3" descr="http://www.kids-marketing.ru/netcat_files/1/29/Baenskaya_E.R..jpg"/>
          <p:cNvPicPr>
            <a:picLocks noChangeAspect="1" noChangeArrowheads="1"/>
          </p:cNvPicPr>
          <p:nvPr/>
        </p:nvPicPr>
        <p:blipFill>
          <a:blip r:embed="rId2" cstate="print"/>
          <a:srcRect t="9231"/>
          <a:stretch>
            <a:fillRect/>
          </a:stretch>
        </p:blipFill>
        <p:spPr bwMode="auto">
          <a:xfrm>
            <a:off x="5500694" y="571480"/>
            <a:ext cx="3095620" cy="42148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7143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Важность ранних этапов взаимодействия ребенка с матерью и переосмысления содержания этого взаимодействия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2571744"/>
            <a:ext cx="54123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Аутизм - тип искаженного развития,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системное нарушение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786190"/>
            <a:ext cx="5500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Налаживание аффективного развития.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Ориентация на логику нормального аффективного развития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741</Words>
  <Application>Microsoft Office PowerPoint</Application>
  <PresentationFormat>Экран (4:3)</PresentationFormat>
  <Paragraphs>170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Комплексное сопровождение детей с расстройствами аутистического спектра </vt:lpstr>
      <vt:lpstr>Слайд 2</vt:lpstr>
      <vt:lpstr>Слайд 3</vt:lpstr>
      <vt:lpstr>Слайд 4</vt:lpstr>
      <vt:lpstr>Пленарное заседание  «РАС: современные научные исследования»</vt:lpstr>
      <vt:lpstr>Слайд 6</vt:lpstr>
      <vt:lpstr>Слайд 7</vt:lpstr>
      <vt:lpstr>Слайд 8</vt:lpstr>
      <vt:lpstr>Слайд 9</vt:lpstr>
      <vt:lpstr>Пленарное заседание  «Региональные модели комплексного сопровождения детей с РАС»</vt:lpstr>
      <vt:lpstr>Слайд 11</vt:lpstr>
      <vt:lpstr>Тенденции в развитии региональных систем помощи детям с РАС</vt:lpstr>
      <vt:lpstr>Методы коррекции: что выбрать?</vt:lpstr>
      <vt:lpstr>Методы коррекции: что выбрать?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221</cp:revision>
  <dcterms:modified xsi:type="dcterms:W3CDTF">2017-11-30T06:28:30Z</dcterms:modified>
</cp:coreProperties>
</file>